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04"/>
  </p:notesMasterIdLst>
  <p:sldIdLst>
    <p:sldId id="321" r:id="rId2"/>
    <p:sldId id="322" r:id="rId3"/>
    <p:sldId id="323" r:id="rId4"/>
    <p:sldId id="326" r:id="rId5"/>
    <p:sldId id="327" r:id="rId6"/>
    <p:sldId id="324" r:id="rId7"/>
    <p:sldId id="328" r:id="rId8"/>
    <p:sldId id="329" r:id="rId9"/>
    <p:sldId id="325" r:id="rId10"/>
    <p:sldId id="330" r:id="rId11"/>
    <p:sldId id="331" r:id="rId12"/>
    <p:sldId id="332" r:id="rId13"/>
    <p:sldId id="333" r:id="rId14"/>
    <p:sldId id="334" r:id="rId15"/>
    <p:sldId id="335" r:id="rId16"/>
    <p:sldId id="336" r:id="rId17"/>
    <p:sldId id="337" r:id="rId18"/>
    <p:sldId id="338" r:id="rId19"/>
    <p:sldId id="339" r:id="rId20"/>
    <p:sldId id="340" r:id="rId21"/>
    <p:sldId id="341" r:id="rId22"/>
    <p:sldId id="343" r:id="rId23"/>
    <p:sldId id="344" r:id="rId24"/>
    <p:sldId id="345" r:id="rId25"/>
    <p:sldId id="346" r:id="rId26"/>
    <p:sldId id="342" r:id="rId27"/>
    <p:sldId id="347" r:id="rId28"/>
    <p:sldId id="348" r:id="rId29"/>
    <p:sldId id="349" r:id="rId30"/>
    <p:sldId id="350" r:id="rId31"/>
    <p:sldId id="351" r:id="rId32"/>
    <p:sldId id="352" r:id="rId33"/>
    <p:sldId id="353" r:id="rId34"/>
    <p:sldId id="354" r:id="rId35"/>
    <p:sldId id="355" r:id="rId36"/>
    <p:sldId id="356" r:id="rId37"/>
    <p:sldId id="357" r:id="rId38"/>
    <p:sldId id="358" r:id="rId39"/>
    <p:sldId id="359" r:id="rId40"/>
    <p:sldId id="360" r:id="rId41"/>
    <p:sldId id="361" r:id="rId42"/>
    <p:sldId id="362" r:id="rId43"/>
    <p:sldId id="363" r:id="rId44"/>
    <p:sldId id="364" r:id="rId45"/>
    <p:sldId id="365" r:id="rId46"/>
    <p:sldId id="366" r:id="rId47"/>
    <p:sldId id="367" r:id="rId48"/>
    <p:sldId id="368" r:id="rId49"/>
    <p:sldId id="369" r:id="rId50"/>
    <p:sldId id="370" r:id="rId51"/>
    <p:sldId id="371" r:id="rId52"/>
    <p:sldId id="372" r:id="rId53"/>
    <p:sldId id="373" r:id="rId54"/>
    <p:sldId id="374" r:id="rId55"/>
    <p:sldId id="375" r:id="rId56"/>
    <p:sldId id="376" r:id="rId57"/>
    <p:sldId id="407" r:id="rId58"/>
    <p:sldId id="377" r:id="rId59"/>
    <p:sldId id="378" r:id="rId60"/>
    <p:sldId id="379" r:id="rId61"/>
    <p:sldId id="380" r:id="rId62"/>
    <p:sldId id="381" r:id="rId63"/>
    <p:sldId id="382" r:id="rId64"/>
    <p:sldId id="383" r:id="rId65"/>
    <p:sldId id="384" r:id="rId66"/>
    <p:sldId id="385" r:id="rId67"/>
    <p:sldId id="387" r:id="rId68"/>
    <p:sldId id="388" r:id="rId69"/>
    <p:sldId id="422" r:id="rId70"/>
    <p:sldId id="389" r:id="rId71"/>
    <p:sldId id="390" r:id="rId72"/>
    <p:sldId id="391" r:id="rId73"/>
    <p:sldId id="392" r:id="rId74"/>
    <p:sldId id="393" r:id="rId75"/>
    <p:sldId id="394" r:id="rId76"/>
    <p:sldId id="395" r:id="rId77"/>
    <p:sldId id="396" r:id="rId78"/>
    <p:sldId id="397" r:id="rId79"/>
    <p:sldId id="398" r:id="rId80"/>
    <p:sldId id="399" r:id="rId81"/>
    <p:sldId id="400" r:id="rId82"/>
    <p:sldId id="401" r:id="rId83"/>
    <p:sldId id="402" r:id="rId84"/>
    <p:sldId id="403" r:id="rId85"/>
    <p:sldId id="404" r:id="rId86"/>
    <p:sldId id="405" r:id="rId87"/>
    <p:sldId id="406" r:id="rId88"/>
    <p:sldId id="408" r:id="rId89"/>
    <p:sldId id="409" r:id="rId90"/>
    <p:sldId id="410" r:id="rId91"/>
    <p:sldId id="421" r:id="rId92"/>
    <p:sldId id="423" r:id="rId93"/>
    <p:sldId id="411" r:id="rId94"/>
    <p:sldId id="412" r:id="rId95"/>
    <p:sldId id="413" r:id="rId96"/>
    <p:sldId id="414" r:id="rId97"/>
    <p:sldId id="415" r:id="rId98"/>
    <p:sldId id="416" r:id="rId99"/>
    <p:sldId id="417" r:id="rId100"/>
    <p:sldId id="418" r:id="rId101"/>
    <p:sldId id="419" r:id="rId102"/>
    <p:sldId id="420" r:id="rId103"/>
  </p:sldIdLst>
  <p:sldSz cx="9144000" cy="6858000" type="screen4x3"/>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ção Padrão" id="{FB69BC90-C422-4E03-B85A-84FDF9BA5560}">
          <p14:sldIdLst>
            <p14:sldId id="321"/>
            <p14:sldId id="322"/>
            <p14:sldId id="323"/>
            <p14:sldId id="326"/>
            <p14:sldId id="327"/>
            <p14:sldId id="324"/>
            <p14:sldId id="328"/>
            <p14:sldId id="329"/>
            <p14:sldId id="325"/>
            <p14:sldId id="330"/>
            <p14:sldId id="331"/>
            <p14:sldId id="332"/>
            <p14:sldId id="333"/>
            <p14:sldId id="334"/>
            <p14:sldId id="335"/>
            <p14:sldId id="336"/>
            <p14:sldId id="337"/>
            <p14:sldId id="338"/>
            <p14:sldId id="339"/>
            <p14:sldId id="340"/>
            <p14:sldId id="341"/>
            <p14:sldId id="343"/>
            <p14:sldId id="344"/>
            <p14:sldId id="345"/>
            <p14:sldId id="346"/>
            <p14:sldId id="342"/>
            <p14:sldId id="347"/>
            <p14:sldId id="348"/>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407"/>
            <p14:sldId id="377"/>
            <p14:sldId id="378"/>
            <p14:sldId id="379"/>
            <p14:sldId id="380"/>
            <p14:sldId id="381"/>
            <p14:sldId id="382"/>
            <p14:sldId id="383"/>
            <p14:sldId id="384"/>
            <p14:sldId id="385"/>
            <p14:sldId id="387"/>
            <p14:sldId id="388"/>
            <p14:sldId id="422"/>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8"/>
            <p14:sldId id="409"/>
            <p14:sldId id="410"/>
            <p14:sldId id="421"/>
            <p14:sldId id="423"/>
            <p14:sldId id="411"/>
            <p14:sldId id="412"/>
            <p14:sldId id="413"/>
            <p14:sldId id="414"/>
            <p14:sldId id="415"/>
            <p14:sldId id="416"/>
            <p14:sldId id="417"/>
            <p14:sldId id="418"/>
            <p14:sldId id="419"/>
            <p14:sldId id="42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7B2ED"/>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édio 2 - Ênfas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Estilo Mé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Estilo Médio 1 - Ênfase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2DE63D5-997A-4646-A377-4702673A728D}" styleName="Estilo Claro 2 - Ênfase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10" autoAdjust="0"/>
    <p:restoredTop sz="95629" autoAdjust="0"/>
  </p:normalViewPr>
  <p:slideViewPr>
    <p:cSldViewPr>
      <p:cViewPr>
        <p:scale>
          <a:sx n="75" d="100"/>
          <a:sy n="75" d="100"/>
        </p:scale>
        <p:origin x="-1212"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heme" Target="theme/theme1.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9D6CBE-74E3-4F65-82F4-55805EAE147A}" type="doc">
      <dgm:prSet loTypeId="urn:microsoft.com/office/officeart/2005/8/layout/hierarchy1" loCatId="hierarchy" qsTypeId="urn:microsoft.com/office/officeart/2005/8/quickstyle/3d2" qsCatId="3D" csTypeId="urn:microsoft.com/office/officeart/2005/8/colors/accent2_1" csCatId="accent2" phldr="1"/>
      <dgm:spPr/>
      <dgm:t>
        <a:bodyPr/>
        <a:lstStyle/>
        <a:p>
          <a:endParaRPr lang="pt-BR"/>
        </a:p>
      </dgm:t>
    </dgm:pt>
    <dgm:pt modelId="{652A031C-F20B-4770-8AA2-D8640127C3DD}">
      <dgm:prSet phldrT="[Texto]"/>
      <dgm:spPr/>
      <dgm:t>
        <a:bodyPr/>
        <a:lstStyle/>
        <a:p>
          <a:r>
            <a:rPr lang="pt-BR" dirty="0" smtClean="0"/>
            <a:t>Pagina Principal </a:t>
          </a:r>
        </a:p>
        <a:p>
          <a:r>
            <a:rPr lang="pt-BR" dirty="0" smtClean="0"/>
            <a:t>(Com imagem)</a:t>
          </a:r>
          <a:endParaRPr lang="pt-BR" dirty="0"/>
        </a:p>
      </dgm:t>
    </dgm:pt>
    <dgm:pt modelId="{C0BAA5A3-AFCC-4F3C-B5F8-6FA53045D2B0}" type="parTrans" cxnId="{5AF37C08-1590-4559-9A9A-C0AE540F48C9}">
      <dgm:prSet/>
      <dgm:spPr/>
      <dgm:t>
        <a:bodyPr/>
        <a:lstStyle/>
        <a:p>
          <a:endParaRPr lang="pt-BR"/>
        </a:p>
      </dgm:t>
    </dgm:pt>
    <dgm:pt modelId="{4859786B-2366-429C-9996-38D7B8AFB653}" type="sibTrans" cxnId="{5AF37C08-1590-4559-9A9A-C0AE540F48C9}">
      <dgm:prSet/>
      <dgm:spPr/>
      <dgm:t>
        <a:bodyPr/>
        <a:lstStyle/>
        <a:p>
          <a:endParaRPr lang="pt-BR"/>
        </a:p>
      </dgm:t>
    </dgm:pt>
    <dgm:pt modelId="{87876400-B99F-4C4E-9D40-F062084E8167}">
      <dgm:prSet phldrT="[Texto]"/>
      <dgm:spPr/>
      <dgm:t>
        <a:bodyPr/>
        <a:lstStyle/>
        <a:p>
          <a:r>
            <a:rPr lang="pt-BR" dirty="0" smtClean="0"/>
            <a:t>Quem Somos</a:t>
          </a:r>
        </a:p>
        <a:p>
          <a:r>
            <a:rPr lang="pt-BR" dirty="0" smtClean="0"/>
            <a:t>(com texto em parágrafo)</a:t>
          </a:r>
          <a:endParaRPr lang="pt-BR" dirty="0"/>
        </a:p>
      </dgm:t>
    </dgm:pt>
    <dgm:pt modelId="{ED036F3D-03C2-48E9-B464-A62100A2CD95}" type="parTrans" cxnId="{F9DCEE1F-28C2-4846-97F7-77CADE5E20BB}">
      <dgm:prSet/>
      <dgm:spPr/>
      <dgm:t>
        <a:bodyPr/>
        <a:lstStyle/>
        <a:p>
          <a:endParaRPr lang="pt-BR"/>
        </a:p>
      </dgm:t>
    </dgm:pt>
    <dgm:pt modelId="{107A944C-2045-47EE-B471-5B5EEEFE7D8E}" type="sibTrans" cxnId="{F9DCEE1F-28C2-4846-97F7-77CADE5E20BB}">
      <dgm:prSet/>
      <dgm:spPr/>
      <dgm:t>
        <a:bodyPr/>
        <a:lstStyle/>
        <a:p>
          <a:endParaRPr lang="pt-BR"/>
        </a:p>
      </dgm:t>
    </dgm:pt>
    <dgm:pt modelId="{CC1AE99B-735B-43E2-B565-468FA2B61912}">
      <dgm:prSet phldrT="[Texto]"/>
      <dgm:spPr/>
      <dgm:t>
        <a:bodyPr/>
        <a:lstStyle/>
        <a:p>
          <a:r>
            <a:rPr lang="pt-BR" dirty="0" smtClean="0"/>
            <a:t>Produtos</a:t>
          </a:r>
        </a:p>
        <a:p>
          <a:r>
            <a:rPr lang="pt-BR" dirty="0" smtClean="0"/>
            <a:t>(tabela de produtos)</a:t>
          </a:r>
          <a:endParaRPr lang="pt-BR" dirty="0"/>
        </a:p>
      </dgm:t>
    </dgm:pt>
    <dgm:pt modelId="{27152667-B259-476C-8BF5-E0E3A38C1D54}" type="parTrans" cxnId="{7B232471-11C8-4E54-8F67-3BDAB4E9681F}">
      <dgm:prSet/>
      <dgm:spPr/>
      <dgm:t>
        <a:bodyPr/>
        <a:lstStyle/>
        <a:p>
          <a:endParaRPr lang="pt-BR"/>
        </a:p>
      </dgm:t>
    </dgm:pt>
    <dgm:pt modelId="{F7EFE11F-307F-49C5-9202-C018F217A89F}" type="sibTrans" cxnId="{7B232471-11C8-4E54-8F67-3BDAB4E9681F}">
      <dgm:prSet/>
      <dgm:spPr/>
      <dgm:t>
        <a:bodyPr/>
        <a:lstStyle/>
        <a:p>
          <a:endParaRPr lang="pt-BR"/>
        </a:p>
      </dgm:t>
    </dgm:pt>
    <dgm:pt modelId="{1D588DF2-4DE0-47BD-8C7B-E854EB97F4FE}">
      <dgm:prSet phldrT="[Texto]"/>
      <dgm:spPr/>
      <dgm:t>
        <a:bodyPr/>
        <a:lstStyle/>
        <a:p>
          <a:r>
            <a:rPr lang="pt-BR" dirty="0" smtClean="0"/>
            <a:t>Fale Conosco</a:t>
          </a:r>
        </a:p>
        <a:p>
          <a:r>
            <a:rPr lang="pt-BR" dirty="0" smtClean="0"/>
            <a:t>(formulário)</a:t>
          </a:r>
          <a:endParaRPr lang="pt-BR" dirty="0"/>
        </a:p>
      </dgm:t>
    </dgm:pt>
    <dgm:pt modelId="{3AF51F3C-950E-450B-B5C2-AF2731AD517D}" type="parTrans" cxnId="{47CCC0CB-B9AE-46FE-9A5E-1914D711A5F2}">
      <dgm:prSet/>
      <dgm:spPr/>
      <dgm:t>
        <a:bodyPr/>
        <a:lstStyle/>
        <a:p>
          <a:endParaRPr lang="pt-BR"/>
        </a:p>
      </dgm:t>
    </dgm:pt>
    <dgm:pt modelId="{5868DEEE-542D-4718-92DD-82B97877A3FC}" type="sibTrans" cxnId="{47CCC0CB-B9AE-46FE-9A5E-1914D711A5F2}">
      <dgm:prSet/>
      <dgm:spPr/>
      <dgm:t>
        <a:bodyPr/>
        <a:lstStyle/>
        <a:p>
          <a:endParaRPr lang="pt-BR"/>
        </a:p>
      </dgm:t>
    </dgm:pt>
    <dgm:pt modelId="{C635A5BA-EEE7-4A73-BFDC-3D48BB44C2CB}" type="pres">
      <dgm:prSet presAssocID="{D29D6CBE-74E3-4F65-82F4-55805EAE147A}" presName="hierChild1" presStyleCnt="0">
        <dgm:presLayoutVars>
          <dgm:chPref val="1"/>
          <dgm:dir/>
          <dgm:animOne val="branch"/>
          <dgm:animLvl val="lvl"/>
          <dgm:resizeHandles/>
        </dgm:presLayoutVars>
      </dgm:prSet>
      <dgm:spPr/>
      <dgm:t>
        <a:bodyPr/>
        <a:lstStyle/>
        <a:p>
          <a:endParaRPr lang="pt-BR"/>
        </a:p>
      </dgm:t>
    </dgm:pt>
    <dgm:pt modelId="{4F3569B8-6DDC-4597-B696-A22F1D19E562}" type="pres">
      <dgm:prSet presAssocID="{652A031C-F20B-4770-8AA2-D8640127C3DD}" presName="hierRoot1" presStyleCnt="0"/>
      <dgm:spPr/>
    </dgm:pt>
    <dgm:pt modelId="{968EBECC-F8D5-4A81-9D4A-61514E1F6660}" type="pres">
      <dgm:prSet presAssocID="{652A031C-F20B-4770-8AA2-D8640127C3DD}" presName="composite" presStyleCnt="0"/>
      <dgm:spPr/>
    </dgm:pt>
    <dgm:pt modelId="{04EE1DE6-C1EF-40B9-9871-D13E72C3D7BB}" type="pres">
      <dgm:prSet presAssocID="{652A031C-F20B-4770-8AA2-D8640127C3DD}" presName="background" presStyleLbl="node0" presStyleIdx="0" presStyleCnt="1"/>
      <dgm:spPr/>
    </dgm:pt>
    <dgm:pt modelId="{572908C2-3C76-4B95-9361-AB9B59502847}" type="pres">
      <dgm:prSet presAssocID="{652A031C-F20B-4770-8AA2-D8640127C3DD}" presName="text" presStyleLbl="fgAcc0" presStyleIdx="0" presStyleCnt="1">
        <dgm:presLayoutVars>
          <dgm:chPref val="3"/>
        </dgm:presLayoutVars>
      </dgm:prSet>
      <dgm:spPr/>
      <dgm:t>
        <a:bodyPr/>
        <a:lstStyle/>
        <a:p>
          <a:endParaRPr lang="pt-BR"/>
        </a:p>
      </dgm:t>
    </dgm:pt>
    <dgm:pt modelId="{C31B3E3D-9BF4-40AE-98D0-9CE6E1CCF5EE}" type="pres">
      <dgm:prSet presAssocID="{652A031C-F20B-4770-8AA2-D8640127C3DD}" presName="hierChild2" presStyleCnt="0"/>
      <dgm:spPr/>
    </dgm:pt>
    <dgm:pt modelId="{B8DB61EA-94A2-482F-8699-34AC45BC4F0C}" type="pres">
      <dgm:prSet presAssocID="{ED036F3D-03C2-48E9-B464-A62100A2CD95}" presName="Name10" presStyleLbl="parChTrans1D2" presStyleIdx="0" presStyleCnt="3"/>
      <dgm:spPr/>
      <dgm:t>
        <a:bodyPr/>
        <a:lstStyle/>
        <a:p>
          <a:endParaRPr lang="pt-BR"/>
        </a:p>
      </dgm:t>
    </dgm:pt>
    <dgm:pt modelId="{DFC1D075-70D6-4831-951E-91F1391EB6A4}" type="pres">
      <dgm:prSet presAssocID="{87876400-B99F-4C4E-9D40-F062084E8167}" presName="hierRoot2" presStyleCnt="0"/>
      <dgm:spPr/>
    </dgm:pt>
    <dgm:pt modelId="{7A6EAD6F-7754-41EF-A028-52C40DAD42DF}" type="pres">
      <dgm:prSet presAssocID="{87876400-B99F-4C4E-9D40-F062084E8167}" presName="composite2" presStyleCnt="0"/>
      <dgm:spPr/>
    </dgm:pt>
    <dgm:pt modelId="{7BC53D68-1B21-416A-9AF0-0C31110E849F}" type="pres">
      <dgm:prSet presAssocID="{87876400-B99F-4C4E-9D40-F062084E8167}" presName="background2" presStyleLbl="node2" presStyleIdx="0" presStyleCnt="3"/>
      <dgm:spPr/>
    </dgm:pt>
    <dgm:pt modelId="{BCE9F301-8BA1-4EE5-B597-F6312F179E75}" type="pres">
      <dgm:prSet presAssocID="{87876400-B99F-4C4E-9D40-F062084E8167}" presName="text2" presStyleLbl="fgAcc2" presStyleIdx="0" presStyleCnt="3">
        <dgm:presLayoutVars>
          <dgm:chPref val="3"/>
        </dgm:presLayoutVars>
      </dgm:prSet>
      <dgm:spPr/>
      <dgm:t>
        <a:bodyPr/>
        <a:lstStyle/>
        <a:p>
          <a:endParaRPr lang="pt-BR"/>
        </a:p>
      </dgm:t>
    </dgm:pt>
    <dgm:pt modelId="{303FA7F0-1F55-486B-B38A-4A874B6E06A7}" type="pres">
      <dgm:prSet presAssocID="{87876400-B99F-4C4E-9D40-F062084E8167}" presName="hierChild3" presStyleCnt="0"/>
      <dgm:spPr/>
    </dgm:pt>
    <dgm:pt modelId="{D1FF2220-15B0-41F1-ABD3-74F6E191BA6E}" type="pres">
      <dgm:prSet presAssocID="{27152667-B259-476C-8BF5-E0E3A38C1D54}" presName="Name10" presStyleLbl="parChTrans1D2" presStyleIdx="1" presStyleCnt="3"/>
      <dgm:spPr/>
      <dgm:t>
        <a:bodyPr/>
        <a:lstStyle/>
        <a:p>
          <a:endParaRPr lang="pt-BR"/>
        </a:p>
      </dgm:t>
    </dgm:pt>
    <dgm:pt modelId="{13D87FB8-CCE5-4BB4-B579-3F53DACAB5F4}" type="pres">
      <dgm:prSet presAssocID="{CC1AE99B-735B-43E2-B565-468FA2B61912}" presName="hierRoot2" presStyleCnt="0"/>
      <dgm:spPr/>
    </dgm:pt>
    <dgm:pt modelId="{71B5C998-1E40-40DA-8002-93D6B79EAD18}" type="pres">
      <dgm:prSet presAssocID="{CC1AE99B-735B-43E2-B565-468FA2B61912}" presName="composite2" presStyleCnt="0"/>
      <dgm:spPr/>
    </dgm:pt>
    <dgm:pt modelId="{15314B79-BFE5-4FED-9876-E12D9F4D4B4F}" type="pres">
      <dgm:prSet presAssocID="{CC1AE99B-735B-43E2-B565-468FA2B61912}" presName="background2" presStyleLbl="node2" presStyleIdx="1" presStyleCnt="3"/>
      <dgm:spPr/>
    </dgm:pt>
    <dgm:pt modelId="{6E38021C-817C-4C43-876F-EEB16BCEE8BD}" type="pres">
      <dgm:prSet presAssocID="{CC1AE99B-735B-43E2-B565-468FA2B61912}" presName="text2" presStyleLbl="fgAcc2" presStyleIdx="1" presStyleCnt="3">
        <dgm:presLayoutVars>
          <dgm:chPref val="3"/>
        </dgm:presLayoutVars>
      </dgm:prSet>
      <dgm:spPr/>
      <dgm:t>
        <a:bodyPr/>
        <a:lstStyle/>
        <a:p>
          <a:endParaRPr lang="pt-BR"/>
        </a:p>
      </dgm:t>
    </dgm:pt>
    <dgm:pt modelId="{ED73C062-AC88-4953-BF1D-CA2665B6729C}" type="pres">
      <dgm:prSet presAssocID="{CC1AE99B-735B-43E2-B565-468FA2B61912}" presName="hierChild3" presStyleCnt="0"/>
      <dgm:spPr/>
    </dgm:pt>
    <dgm:pt modelId="{762C6A10-7BD3-4633-90EF-A92A8AE553C6}" type="pres">
      <dgm:prSet presAssocID="{3AF51F3C-950E-450B-B5C2-AF2731AD517D}" presName="Name10" presStyleLbl="parChTrans1D2" presStyleIdx="2" presStyleCnt="3"/>
      <dgm:spPr/>
      <dgm:t>
        <a:bodyPr/>
        <a:lstStyle/>
        <a:p>
          <a:endParaRPr lang="pt-BR"/>
        </a:p>
      </dgm:t>
    </dgm:pt>
    <dgm:pt modelId="{D5E6ECCF-8F7E-4D82-8408-BCADB971C240}" type="pres">
      <dgm:prSet presAssocID="{1D588DF2-4DE0-47BD-8C7B-E854EB97F4FE}" presName="hierRoot2" presStyleCnt="0"/>
      <dgm:spPr/>
    </dgm:pt>
    <dgm:pt modelId="{EC504EBA-8F8F-451F-BB05-B709F883D474}" type="pres">
      <dgm:prSet presAssocID="{1D588DF2-4DE0-47BD-8C7B-E854EB97F4FE}" presName="composite2" presStyleCnt="0"/>
      <dgm:spPr/>
    </dgm:pt>
    <dgm:pt modelId="{2C3016C0-BC66-478F-9B90-0448600F3864}" type="pres">
      <dgm:prSet presAssocID="{1D588DF2-4DE0-47BD-8C7B-E854EB97F4FE}" presName="background2" presStyleLbl="node2" presStyleIdx="2" presStyleCnt="3"/>
      <dgm:spPr/>
    </dgm:pt>
    <dgm:pt modelId="{088B3341-C3AA-49FB-B362-B263E5BB1696}" type="pres">
      <dgm:prSet presAssocID="{1D588DF2-4DE0-47BD-8C7B-E854EB97F4FE}" presName="text2" presStyleLbl="fgAcc2" presStyleIdx="2" presStyleCnt="3">
        <dgm:presLayoutVars>
          <dgm:chPref val="3"/>
        </dgm:presLayoutVars>
      </dgm:prSet>
      <dgm:spPr/>
      <dgm:t>
        <a:bodyPr/>
        <a:lstStyle/>
        <a:p>
          <a:endParaRPr lang="pt-BR"/>
        </a:p>
      </dgm:t>
    </dgm:pt>
    <dgm:pt modelId="{ED59F4CE-1D85-4166-85D3-DE3890BC2303}" type="pres">
      <dgm:prSet presAssocID="{1D588DF2-4DE0-47BD-8C7B-E854EB97F4FE}" presName="hierChild3" presStyleCnt="0"/>
      <dgm:spPr/>
    </dgm:pt>
  </dgm:ptLst>
  <dgm:cxnLst>
    <dgm:cxn modelId="{F45C10C6-CBBC-427D-A032-66482675D41C}" type="presOf" srcId="{D29D6CBE-74E3-4F65-82F4-55805EAE147A}" destId="{C635A5BA-EEE7-4A73-BFDC-3D48BB44C2CB}" srcOrd="0" destOrd="0" presId="urn:microsoft.com/office/officeart/2005/8/layout/hierarchy1"/>
    <dgm:cxn modelId="{C25EA9B9-F3D9-4863-B312-4317CB671CB3}" type="presOf" srcId="{ED036F3D-03C2-48E9-B464-A62100A2CD95}" destId="{B8DB61EA-94A2-482F-8699-34AC45BC4F0C}" srcOrd="0" destOrd="0" presId="urn:microsoft.com/office/officeart/2005/8/layout/hierarchy1"/>
    <dgm:cxn modelId="{D6BAE3B7-A058-4B9E-A8AC-3EC33AC4A9C0}" type="presOf" srcId="{87876400-B99F-4C4E-9D40-F062084E8167}" destId="{BCE9F301-8BA1-4EE5-B597-F6312F179E75}" srcOrd="0" destOrd="0" presId="urn:microsoft.com/office/officeart/2005/8/layout/hierarchy1"/>
    <dgm:cxn modelId="{A4F26074-A3F1-45E9-AFF5-9F26D2E6F75D}" type="presOf" srcId="{652A031C-F20B-4770-8AA2-D8640127C3DD}" destId="{572908C2-3C76-4B95-9361-AB9B59502847}" srcOrd="0" destOrd="0" presId="urn:microsoft.com/office/officeart/2005/8/layout/hierarchy1"/>
    <dgm:cxn modelId="{5AF37C08-1590-4559-9A9A-C0AE540F48C9}" srcId="{D29D6CBE-74E3-4F65-82F4-55805EAE147A}" destId="{652A031C-F20B-4770-8AA2-D8640127C3DD}" srcOrd="0" destOrd="0" parTransId="{C0BAA5A3-AFCC-4F3C-B5F8-6FA53045D2B0}" sibTransId="{4859786B-2366-429C-9996-38D7B8AFB653}"/>
    <dgm:cxn modelId="{7B232471-11C8-4E54-8F67-3BDAB4E9681F}" srcId="{652A031C-F20B-4770-8AA2-D8640127C3DD}" destId="{CC1AE99B-735B-43E2-B565-468FA2B61912}" srcOrd="1" destOrd="0" parTransId="{27152667-B259-476C-8BF5-E0E3A38C1D54}" sibTransId="{F7EFE11F-307F-49C5-9202-C018F217A89F}"/>
    <dgm:cxn modelId="{3DD73385-47A0-4A97-8CED-96D77A32048E}" type="presOf" srcId="{1D588DF2-4DE0-47BD-8C7B-E854EB97F4FE}" destId="{088B3341-C3AA-49FB-B362-B263E5BB1696}" srcOrd="0" destOrd="0" presId="urn:microsoft.com/office/officeart/2005/8/layout/hierarchy1"/>
    <dgm:cxn modelId="{7984AEA3-1DDB-444A-A7A3-1C55486BB1AA}" type="presOf" srcId="{27152667-B259-476C-8BF5-E0E3A38C1D54}" destId="{D1FF2220-15B0-41F1-ABD3-74F6E191BA6E}" srcOrd="0" destOrd="0" presId="urn:microsoft.com/office/officeart/2005/8/layout/hierarchy1"/>
    <dgm:cxn modelId="{47CCC0CB-B9AE-46FE-9A5E-1914D711A5F2}" srcId="{652A031C-F20B-4770-8AA2-D8640127C3DD}" destId="{1D588DF2-4DE0-47BD-8C7B-E854EB97F4FE}" srcOrd="2" destOrd="0" parTransId="{3AF51F3C-950E-450B-B5C2-AF2731AD517D}" sibTransId="{5868DEEE-542D-4718-92DD-82B97877A3FC}"/>
    <dgm:cxn modelId="{F9DCEE1F-28C2-4846-97F7-77CADE5E20BB}" srcId="{652A031C-F20B-4770-8AA2-D8640127C3DD}" destId="{87876400-B99F-4C4E-9D40-F062084E8167}" srcOrd="0" destOrd="0" parTransId="{ED036F3D-03C2-48E9-B464-A62100A2CD95}" sibTransId="{107A944C-2045-47EE-B471-5B5EEEFE7D8E}"/>
    <dgm:cxn modelId="{E406116B-2BD7-47E6-B12B-2D5A219C738A}" type="presOf" srcId="{CC1AE99B-735B-43E2-B565-468FA2B61912}" destId="{6E38021C-817C-4C43-876F-EEB16BCEE8BD}" srcOrd="0" destOrd="0" presId="urn:microsoft.com/office/officeart/2005/8/layout/hierarchy1"/>
    <dgm:cxn modelId="{55369977-F091-424C-A2AD-A5030358D5E9}" type="presOf" srcId="{3AF51F3C-950E-450B-B5C2-AF2731AD517D}" destId="{762C6A10-7BD3-4633-90EF-A92A8AE553C6}" srcOrd="0" destOrd="0" presId="urn:microsoft.com/office/officeart/2005/8/layout/hierarchy1"/>
    <dgm:cxn modelId="{9A5AC50F-3563-41EB-AD3E-22E0D9F5D96E}" type="presParOf" srcId="{C635A5BA-EEE7-4A73-BFDC-3D48BB44C2CB}" destId="{4F3569B8-6DDC-4597-B696-A22F1D19E562}" srcOrd="0" destOrd="0" presId="urn:microsoft.com/office/officeart/2005/8/layout/hierarchy1"/>
    <dgm:cxn modelId="{9D4BA8F7-CF71-4D38-9940-8331AD6B419A}" type="presParOf" srcId="{4F3569B8-6DDC-4597-B696-A22F1D19E562}" destId="{968EBECC-F8D5-4A81-9D4A-61514E1F6660}" srcOrd="0" destOrd="0" presId="urn:microsoft.com/office/officeart/2005/8/layout/hierarchy1"/>
    <dgm:cxn modelId="{335FFE4D-8F68-47B7-8F86-CFF3E4777BEB}" type="presParOf" srcId="{968EBECC-F8D5-4A81-9D4A-61514E1F6660}" destId="{04EE1DE6-C1EF-40B9-9871-D13E72C3D7BB}" srcOrd="0" destOrd="0" presId="urn:microsoft.com/office/officeart/2005/8/layout/hierarchy1"/>
    <dgm:cxn modelId="{26AE4B02-A457-4CF5-8220-10BF90E4933C}" type="presParOf" srcId="{968EBECC-F8D5-4A81-9D4A-61514E1F6660}" destId="{572908C2-3C76-4B95-9361-AB9B59502847}" srcOrd="1" destOrd="0" presId="urn:microsoft.com/office/officeart/2005/8/layout/hierarchy1"/>
    <dgm:cxn modelId="{0B77D77C-DC6C-4336-BE27-1EC010755AE3}" type="presParOf" srcId="{4F3569B8-6DDC-4597-B696-A22F1D19E562}" destId="{C31B3E3D-9BF4-40AE-98D0-9CE6E1CCF5EE}" srcOrd="1" destOrd="0" presId="urn:microsoft.com/office/officeart/2005/8/layout/hierarchy1"/>
    <dgm:cxn modelId="{EFC67613-C739-4CE6-9A71-FE2055A2F7B8}" type="presParOf" srcId="{C31B3E3D-9BF4-40AE-98D0-9CE6E1CCF5EE}" destId="{B8DB61EA-94A2-482F-8699-34AC45BC4F0C}" srcOrd="0" destOrd="0" presId="urn:microsoft.com/office/officeart/2005/8/layout/hierarchy1"/>
    <dgm:cxn modelId="{94C91A14-279C-4645-BC58-E1EDDF180CB1}" type="presParOf" srcId="{C31B3E3D-9BF4-40AE-98D0-9CE6E1CCF5EE}" destId="{DFC1D075-70D6-4831-951E-91F1391EB6A4}" srcOrd="1" destOrd="0" presId="urn:microsoft.com/office/officeart/2005/8/layout/hierarchy1"/>
    <dgm:cxn modelId="{68D7318B-933D-4EB5-8A6B-27FC78B85929}" type="presParOf" srcId="{DFC1D075-70D6-4831-951E-91F1391EB6A4}" destId="{7A6EAD6F-7754-41EF-A028-52C40DAD42DF}" srcOrd="0" destOrd="0" presId="urn:microsoft.com/office/officeart/2005/8/layout/hierarchy1"/>
    <dgm:cxn modelId="{8B6B2505-E74A-406F-AD80-088EFB0551FD}" type="presParOf" srcId="{7A6EAD6F-7754-41EF-A028-52C40DAD42DF}" destId="{7BC53D68-1B21-416A-9AF0-0C31110E849F}" srcOrd="0" destOrd="0" presId="urn:microsoft.com/office/officeart/2005/8/layout/hierarchy1"/>
    <dgm:cxn modelId="{C64B3351-F3CB-4077-B96F-D00C3B73C42E}" type="presParOf" srcId="{7A6EAD6F-7754-41EF-A028-52C40DAD42DF}" destId="{BCE9F301-8BA1-4EE5-B597-F6312F179E75}" srcOrd="1" destOrd="0" presId="urn:microsoft.com/office/officeart/2005/8/layout/hierarchy1"/>
    <dgm:cxn modelId="{0895A67C-AF4C-4F80-83DC-9B69D0A3A743}" type="presParOf" srcId="{DFC1D075-70D6-4831-951E-91F1391EB6A4}" destId="{303FA7F0-1F55-486B-B38A-4A874B6E06A7}" srcOrd="1" destOrd="0" presId="urn:microsoft.com/office/officeart/2005/8/layout/hierarchy1"/>
    <dgm:cxn modelId="{F05498FE-0717-47EA-8CEC-ED0A217FA09C}" type="presParOf" srcId="{C31B3E3D-9BF4-40AE-98D0-9CE6E1CCF5EE}" destId="{D1FF2220-15B0-41F1-ABD3-74F6E191BA6E}" srcOrd="2" destOrd="0" presId="urn:microsoft.com/office/officeart/2005/8/layout/hierarchy1"/>
    <dgm:cxn modelId="{6B22B444-DFC6-43F2-B720-2C7C2793F367}" type="presParOf" srcId="{C31B3E3D-9BF4-40AE-98D0-9CE6E1CCF5EE}" destId="{13D87FB8-CCE5-4BB4-B579-3F53DACAB5F4}" srcOrd="3" destOrd="0" presId="urn:microsoft.com/office/officeart/2005/8/layout/hierarchy1"/>
    <dgm:cxn modelId="{6C7F991A-F1BF-415B-B4CD-995EBC5AFB81}" type="presParOf" srcId="{13D87FB8-CCE5-4BB4-B579-3F53DACAB5F4}" destId="{71B5C998-1E40-40DA-8002-93D6B79EAD18}" srcOrd="0" destOrd="0" presId="urn:microsoft.com/office/officeart/2005/8/layout/hierarchy1"/>
    <dgm:cxn modelId="{FD22822C-2CE7-4C30-A927-16B1967350B8}" type="presParOf" srcId="{71B5C998-1E40-40DA-8002-93D6B79EAD18}" destId="{15314B79-BFE5-4FED-9876-E12D9F4D4B4F}" srcOrd="0" destOrd="0" presId="urn:microsoft.com/office/officeart/2005/8/layout/hierarchy1"/>
    <dgm:cxn modelId="{AA15B465-7C55-4B04-AC6F-1A00EA4686C9}" type="presParOf" srcId="{71B5C998-1E40-40DA-8002-93D6B79EAD18}" destId="{6E38021C-817C-4C43-876F-EEB16BCEE8BD}" srcOrd="1" destOrd="0" presId="urn:microsoft.com/office/officeart/2005/8/layout/hierarchy1"/>
    <dgm:cxn modelId="{BCB7B0E2-717F-44FF-BAA7-36188922287B}" type="presParOf" srcId="{13D87FB8-CCE5-4BB4-B579-3F53DACAB5F4}" destId="{ED73C062-AC88-4953-BF1D-CA2665B6729C}" srcOrd="1" destOrd="0" presId="urn:microsoft.com/office/officeart/2005/8/layout/hierarchy1"/>
    <dgm:cxn modelId="{1F4B51B9-C9A2-49E7-B5EB-691CEB4B42C1}" type="presParOf" srcId="{C31B3E3D-9BF4-40AE-98D0-9CE6E1CCF5EE}" destId="{762C6A10-7BD3-4633-90EF-A92A8AE553C6}" srcOrd="4" destOrd="0" presId="urn:microsoft.com/office/officeart/2005/8/layout/hierarchy1"/>
    <dgm:cxn modelId="{60E1A1CB-2A96-4B50-B8D0-0EB94DFD6E50}" type="presParOf" srcId="{C31B3E3D-9BF4-40AE-98D0-9CE6E1CCF5EE}" destId="{D5E6ECCF-8F7E-4D82-8408-BCADB971C240}" srcOrd="5" destOrd="0" presId="urn:microsoft.com/office/officeart/2005/8/layout/hierarchy1"/>
    <dgm:cxn modelId="{4B131B1A-D816-45E2-B01B-B29663104316}" type="presParOf" srcId="{D5E6ECCF-8F7E-4D82-8408-BCADB971C240}" destId="{EC504EBA-8F8F-451F-BB05-B709F883D474}" srcOrd="0" destOrd="0" presId="urn:microsoft.com/office/officeart/2005/8/layout/hierarchy1"/>
    <dgm:cxn modelId="{74DCB011-C189-468A-877B-C9D8836091AE}" type="presParOf" srcId="{EC504EBA-8F8F-451F-BB05-B709F883D474}" destId="{2C3016C0-BC66-478F-9B90-0448600F3864}" srcOrd="0" destOrd="0" presId="urn:microsoft.com/office/officeart/2005/8/layout/hierarchy1"/>
    <dgm:cxn modelId="{4541B2F6-F3B9-4644-BA6E-0BB15BD33092}" type="presParOf" srcId="{EC504EBA-8F8F-451F-BB05-B709F883D474}" destId="{088B3341-C3AA-49FB-B362-B263E5BB1696}" srcOrd="1" destOrd="0" presId="urn:microsoft.com/office/officeart/2005/8/layout/hierarchy1"/>
    <dgm:cxn modelId="{765DFC57-9990-4666-94C6-35C3613C1072}" type="presParOf" srcId="{D5E6ECCF-8F7E-4D82-8408-BCADB971C240}" destId="{ED59F4CE-1D85-4166-85D3-DE3890BC2303}" srcOrd="1" destOrd="0" presId="urn:microsoft.com/office/officeart/2005/8/layout/hierarchy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29D6CBE-74E3-4F65-82F4-55805EAE147A}" type="doc">
      <dgm:prSet loTypeId="urn:microsoft.com/office/officeart/2005/8/layout/hierarchy1" loCatId="hierarchy" qsTypeId="urn:microsoft.com/office/officeart/2005/8/quickstyle/3d2" qsCatId="3D" csTypeId="urn:microsoft.com/office/officeart/2005/8/colors/accent2_1" csCatId="accent2" phldr="1"/>
      <dgm:spPr/>
      <dgm:t>
        <a:bodyPr/>
        <a:lstStyle/>
        <a:p>
          <a:endParaRPr lang="pt-BR"/>
        </a:p>
      </dgm:t>
    </dgm:pt>
    <dgm:pt modelId="{652A031C-F20B-4770-8AA2-D8640127C3DD}">
      <dgm:prSet phldrT="[Texto]"/>
      <dgm:spPr/>
      <dgm:t>
        <a:bodyPr/>
        <a:lstStyle/>
        <a:p>
          <a:r>
            <a:rPr lang="pt-BR" dirty="0" smtClean="0"/>
            <a:t>Pagina Principal </a:t>
          </a:r>
        </a:p>
        <a:p>
          <a:r>
            <a:rPr lang="pt-BR" dirty="0" smtClean="0"/>
            <a:t>(Com imagem)</a:t>
          </a:r>
          <a:endParaRPr lang="pt-BR" dirty="0"/>
        </a:p>
      </dgm:t>
    </dgm:pt>
    <dgm:pt modelId="{C0BAA5A3-AFCC-4F3C-B5F8-6FA53045D2B0}" type="parTrans" cxnId="{5AF37C08-1590-4559-9A9A-C0AE540F48C9}">
      <dgm:prSet/>
      <dgm:spPr/>
      <dgm:t>
        <a:bodyPr/>
        <a:lstStyle/>
        <a:p>
          <a:endParaRPr lang="pt-BR"/>
        </a:p>
      </dgm:t>
    </dgm:pt>
    <dgm:pt modelId="{4859786B-2366-429C-9996-38D7B8AFB653}" type="sibTrans" cxnId="{5AF37C08-1590-4559-9A9A-C0AE540F48C9}">
      <dgm:prSet/>
      <dgm:spPr/>
      <dgm:t>
        <a:bodyPr/>
        <a:lstStyle/>
        <a:p>
          <a:endParaRPr lang="pt-BR"/>
        </a:p>
      </dgm:t>
    </dgm:pt>
    <dgm:pt modelId="{87876400-B99F-4C4E-9D40-F062084E8167}">
      <dgm:prSet phldrT="[Texto]"/>
      <dgm:spPr/>
      <dgm:t>
        <a:bodyPr/>
        <a:lstStyle/>
        <a:p>
          <a:r>
            <a:rPr lang="pt-BR" dirty="0" smtClean="0"/>
            <a:t>Quem Somos</a:t>
          </a:r>
        </a:p>
        <a:p>
          <a:r>
            <a:rPr lang="pt-BR" dirty="0" smtClean="0"/>
            <a:t>(com texto em parágrafo)</a:t>
          </a:r>
          <a:endParaRPr lang="pt-BR" dirty="0"/>
        </a:p>
      </dgm:t>
    </dgm:pt>
    <dgm:pt modelId="{ED036F3D-03C2-48E9-B464-A62100A2CD95}" type="parTrans" cxnId="{F9DCEE1F-28C2-4846-97F7-77CADE5E20BB}">
      <dgm:prSet/>
      <dgm:spPr/>
      <dgm:t>
        <a:bodyPr/>
        <a:lstStyle/>
        <a:p>
          <a:endParaRPr lang="pt-BR"/>
        </a:p>
      </dgm:t>
    </dgm:pt>
    <dgm:pt modelId="{107A944C-2045-47EE-B471-5B5EEEFE7D8E}" type="sibTrans" cxnId="{F9DCEE1F-28C2-4846-97F7-77CADE5E20BB}">
      <dgm:prSet/>
      <dgm:spPr/>
      <dgm:t>
        <a:bodyPr/>
        <a:lstStyle/>
        <a:p>
          <a:endParaRPr lang="pt-BR"/>
        </a:p>
      </dgm:t>
    </dgm:pt>
    <dgm:pt modelId="{CC1AE99B-735B-43E2-B565-468FA2B61912}">
      <dgm:prSet phldrT="[Texto]"/>
      <dgm:spPr/>
      <dgm:t>
        <a:bodyPr/>
        <a:lstStyle/>
        <a:p>
          <a:r>
            <a:rPr lang="pt-BR" dirty="0" smtClean="0"/>
            <a:t>Produtos</a:t>
          </a:r>
        </a:p>
        <a:p>
          <a:r>
            <a:rPr lang="pt-BR" dirty="0" smtClean="0"/>
            <a:t>(tabela de produtos)</a:t>
          </a:r>
          <a:endParaRPr lang="pt-BR" dirty="0"/>
        </a:p>
      </dgm:t>
    </dgm:pt>
    <dgm:pt modelId="{27152667-B259-476C-8BF5-E0E3A38C1D54}" type="parTrans" cxnId="{7B232471-11C8-4E54-8F67-3BDAB4E9681F}">
      <dgm:prSet/>
      <dgm:spPr/>
      <dgm:t>
        <a:bodyPr/>
        <a:lstStyle/>
        <a:p>
          <a:endParaRPr lang="pt-BR"/>
        </a:p>
      </dgm:t>
    </dgm:pt>
    <dgm:pt modelId="{F7EFE11F-307F-49C5-9202-C018F217A89F}" type="sibTrans" cxnId="{7B232471-11C8-4E54-8F67-3BDAB4E9681F}">
      <dgm:prSet/>
      <dgm:spPr/>
      <dgm:t>
        <a:bodyPr/>
        <a:lstStyle/>
        <a:p>
          <a:endParaRPr lang="pt-BR"/>
        </a:p>
      </dgm:t>
    </dgm:pt>
    <dgm:pt modelId="{1D588DF2-4DE0-47BD-8C7B-E854EB97F4FE}">
      <dgm:prSet phldrT="[Texto]"/>
      <dgm:spPr/>
      <dgm:t>
        <a:bodyPr/>
        <a:lstStyle/>
        <a:p>
          <a:r>
            <a:rPr lang="pt-BR" dirty="0" smtClean="0"/>
            <a:t>Fale Conosco</a:t>
          </a:r>
        </a:p>
        <a:p>
          <a:r>
            <a:rPr lang="pt-BR" dirty="0" smtClean="0"/>
            <a:t>(formulário)</a:t>
          </a:r>
          <a:endParaRPr lang="pt-BR" dirty="0"/>
        </a:p>
      </dgm:t>
    </dgm:pt>
    <dgm:pt modelId="{3AF51F3C-950E-450B-B5C2-AF2731AD517D}" type="parTrans" cxnId="{47CCC0CB-B9AE-46FE-9A5E-1914D711A5F2}">
      <dgm:prSet/>
      <dgm:spPr/>
      <dgm:t>
        <a:bodyPr/>
        <a:lstStyle/>
        <a:p>
          <a:endParaRPr lang="pt-BR"/>
        </a:p>
      </dgm:t>
    </dgm:pt>
    <dgm:pt modelId="{5868DEEE-542D-4718-92DD-82B97877A3FC}" type="sibTrans" cxnId="{47CCC0CB-B9AE-46FE-9A5E-1914D711A5F2}">
      <dgm:prSet/>
      <dgm:spPr/>
      <dgm:t>
        <a:bodyPr/>
        <a:lstStyle/>
        <a:p>
          <a:endParaRPr lang="pt-BR"/>
        </a:p>
      </dgm:t>
    </dgm:pt>
    <dgm:pt modelId="{E2F9D3E7-7336-4E11-8488-4D3E50C4E093}">
      <dgm:prSet phldrT="[Texto]"/>
      <dgm:spPr/>
      <dgm:t>
        <a:bodyPr/>
        <a:lstStyle/>
        <a:p>
          <a:r>
            <a:rPr lang="pt-BR" dirty="0" smtClean="0"/>
            <a:t>Evento (Exibir mensagem quando vazio)</a:t>
          </a:r>
          <a:endParaRPr lang="pt-BR" dirty="0"/>
        </a:p>
      </dgm:t>
    </dgm:pt>
    <dgm:pt modelId="{EC9E0610-AB6B-432D-AB33-BEFE0DFF4DE1}" type="parTrans" cxnId="{B642BEEB-0483-45BA-A319-DC73461FB341}">
      <dgm:prSet/>
      <dgm:spPr/>
      <dgm:t>
        <a:bodyPr/>
        <a:lstStyle/>
        <a:p>
          <a:endParaRPr lang="pt-BR"/>
        </a:p>
      </dgm:t>
    </dgm:pt>
    <dgm:pt modelId="{03EAE267-97AB-419F-B137-920382624C66}" type="sibTrans" cxnId="{B642BEEB-0483-45BA-A319-DC73461FB341}">
      <dgm:prSet/>
      <dgm:spPr/>
      <dgm:t>
        <a:bodyPr/>
        <a:lstStyle/>
        <a:p>
          <a:endParaRPr lang="pt-BR"/>
        </a:p>
      </dgm:t>
    </dgm:pt>
    <dgm:pt modelId="{C635A5BA-EEE7-4A73-BFDC-3D48BB44C2CB}" type="pres">
      <dgm:prSet presAssocID="{D29D6CBE-74E3-4F65-82F4-55805EAE147A}" presName="hierChild1" presStyleCnt="0">
        <dgm:presLayoutVars>
          <dgm:chPref val="1"/>
          <dgm:dir/>
          <dgm:animOne val="branch"/>
          <dgm:animLvl val="lvl"/>
          <dgm:resizeHandles/>
        </dgm:presLayoutVars>
      </dgm:prSet>
      <dgm:spPr/>
      <dgm:t>
        <a:bodyPr/>
        <a:lstStyle/>
        <a:p>
          <a:endParaRPr lang="pt-BR"/>
        </a:p>
      </dgm:t>
    </dgm:pt>
    <dgm:pt modelId="{4F3569B8-6DDC-4597-B696-A22F1D19E562}" type="pres">
      <dgm:prSet presAssocID="{652A031C-F20B-4770-8AA2-D8640127C3DD}" presName="hierRoot1" presStyleCnt="0"/>
      <dgm:spPr/>
    </dgm:pt>
    <dgm:pt modelId="{968EBECC-F8D5-4A81-9D4A-61514E1F6660}" type="pres">
      <dgm:prSet presAssocID="{652A031C-F20B-4770-8AA2-D8640127C3DD}" presName="composite" presStyleCnt="0"/>
      <dgm:spPr/>
    </dgm:pt>
    <dgm:pt modelId="{04EE1DE6-C1EF-40B9-9871-D13E72C3D7BB}" type="pres">
      <dgm:prSet presAssocID="{652A031C-F20B-4770-8AA2-D8640127C3DD}" presName="background" presStyleLbl="node0" presStyleIdx="0" presStyleCnt="1"/>
      <dgm:spPr/>
    </dgm:pt>
    <dgm:pt modelId="{572908C2-3C76-4B95-9361-AB9B59502847}" type="pres">
      <dgm:prSet presAssocID="{652A031C-F20B-4770-8AA2-D8640127C3DD}" presName="text" presStyleLbl="fgAcc0" presStyleIdx="0" presStyleCnt="1">
        <dgm:presLayoutVars>
          <dgm:chPref val="3"/>
        </dgm:presLayoutVars>
      </dgm:prSet>
      <dgm:spPr/>
      <dgm:t>
        <a:bodyPr/>
        <a:lstStyle/>
        <a:p>
          <a:endParaRPr lang="pt-BR"/>
        </a:p>
      </dgm:t>
    </dgm:pt>
    <dgm:pt modelId="{C31B3E3D-9BF4-40AE-98D0-9CE6E1CCF5EE}" type="pres">
      <dgm:prSet presAssocID="{652A031C-F20B-4770-8AA2-D8640127C3DD}" presName="hierChild2" presStyleCnt="0"/>
      <dgm:spPr/>
    </dgm:pt>
    <dgm:pt modelId="{B8DB61EA-94A2-482F-8699-34AC45BC4F0C}" type="pres">
      <dgm:prSet presAssocID="{ED036F3D-03C2-48E9-B464-A62100A2CD95}" presName="Name10" presStyleLbl="parChTrans1D2" presStyleIdx="0" presStyleCnt="3"/>
      <dgm:spPr/>
      <dgm:t>
        <a:bodyPr/>
        <a:lstStyle/>
        <a:p>
          <a:endParaRPr lang="pt-BR"/>
        </a:p>
      </dgm:t>
    </dgm:pt>
    <dgm:pt modelId="{DFC1D075-70D6-4831-951E-91F1391EB6A4}" type="pres">
      <dgm:prSet presAssocID="{87876400-B99F-4C4E-9D40-F062084E8167}" presName="hierRoot2" presStyleCnt="0"/>
      <dgm:spPr/>
    </dgm:pt>
    <dgm:pt modelId="{7A6EAD6F-7754-41EF-A028-52C40DAD42DF}" type="pres">
      <dgm:prSet presAssocID="{87876400-B99F-4C4E-9D40-F062084E8167}" presName="composite2" presStyleCnt="0"/>
      <dgm:spPr/>
    </dgm:pt>
    <dgm:pt modelId="{7BC53D68-1B21-416A-9AF0-0C31110E849F}" type="pres">
      <dgm:prSet presAssocID="{87876400-B99F-4C4E-9D40-F062084E8167}" presName="background2" presStyleLbl="node2" presStyleIdx="0" presStyleCnt="3"/>
      <dgm:spPr/>
    </dgm:pt>
    <dgm:pt modelId="{BCE9F301-8BA1-4EE5-B597-F6312F179E75}" type="pres">
      <dgm:prSet presAssocID="{87876400-B99F-4C4E-9D40-F062084E8167}" presName="text2" presStyleLbl="fgAcc2" presStyleIdx="0" presStyleCnt="3">
        <dgm:presLayoutVars>
          <dgm:chPref val="3"/>
        </dgm:presLayoutVars>
      </dgm:prSet>
      <dgm:spPr/>
      <dgm:t>
        <a:bodyPr/>
        <a:lstStyle/>
        <a:p>
          <a:endParaRPr lang="pt-BR"/>
        </a:p>
      </dgm:t>
    </dgm:pt>
    <dgm:pt modelId="{303FA7F0-1F55-486B-B38A-4A874B6E06A7}" type="pres">
      <dgm:prSet presAssocID="{87876400-B99F-4C4E-9D40-F062084E8167}" presName="hierChild3" presStyleCnt="0"/>
      <dgm:spPr/>
    </dgm:pt>
    <dgm:pt modelId="{D1FF2220-15B0-41F1-ABD3-74F6E191BA6E}" type="pres">
      <dgm:prSet presAssocID="{27152667-B259-476C-8BF5-E0E3A38C1D54}" presName="Name10" presStyleLbl="parChTrans1D2" presStyleIdx="1" presStyleCnt="3"/>
      <dgm:spPr/>
      <dgm:t>
        <a:bodyPr/>
        <a:lstStyle/>
        <a:p>
          <a:endParaRPr lang="pt-BR"/>
        </a:p>
      </dgm:t>
    </dgm:pt>
    <dgm:pt modelId="{13D87FB8-CCE5-4BB4-B579-3F53DACAB5F4}" type="pres">
      <dgm:prSet presAssocID="{CC1AE99B-735B-43E2-B565-468FA2B61912}" presName="hierRoot2" presStyleCnt="0"/>
      <dgm:spPr/>
    </dgm:pt>
    <dgm:pt modelId="{71B5C998-1E40-40DA-8002-93D6B79EAD18}" type="pres">
      <dgm:prSet presAssocID="{CC1AE99B-735B-43E2-B565-468FA2B61912}" presName="composite2" presStyleCnt="0"/>
      <dgm:spPr/>
    </dgm:pt>
    <dgm:pt modelId="{15314B79-BFE5-4FED-9876-E12D9F4D4B4F}" type="pres">
      <dgm:prSet presAssocID="{CC1AE99B-735B-43E2-B565-468FA2B61912}" presName="background2" presStyleLbl="node2" presStyleIdx="1" presStyleCnt="3"/>
      <dgm:spPr/>
    </dgm:pt>
    <dgm:pt modelId="{6E38021C-817C-4C43-876F-EEB16BCEE8BD}" type="pres">
      <dgm:prSet presAssocID="{CC1AE99B-735B-43E2-B565-468FA2B61912}" presName="text2" presStyleLbl="fgAcc2" presStyleIdx="1" presStyleCnt="3">
        <dgm:presLayoutVars>
          <dgm:chPref val="3"/>
        </dgm:presLayoutVars>
      </dgm:prSet>
      <dgm:spPr/>
      <dgm:t>
        <a:bodyPr/>
        <a:lstStyle/>
        <a:p>
          <a:endParaRPr lang="pt-BR"/>
        </a:p>
      </dgm:t>
    </dgm:pt>
    <dgm:pt modelId="{ED73C062-AC88-4953-BF1D-CA2665B6729C}" type="pres">
      <dgm:prSet presAssocID="{CC1AE99B-735B-43E2-B565-468FA2B61912}" presName="hierChild3" presStyleCnt="0"/>
      <dgm:spPr/>
    </dgm:pt>
    <dgm:pt modelId="{762C6A10-7BD3-4633-90EF-A92A8AE553C6}" type="pres">
      <dgm:prSet presAssocID="{3AF51F3C-950E-450B-B5C2-AF2731AD517D}" presName="Name10" presStyleLbl="parChTrans1D2" presStyleIdx="2" presStyleCnt="3"/>
      <dgm:spPr/>
      <dgm:t>
        <a:bodyPr/>
        <a:lstStyle/>
        <a:p>
          <a:endParaRPr lang="pt-BR"/>
        </a:p>
      </dgm:t>
    </dgm:pt>
    <dgm:pt modelId="{D5E6ECCF-8F7E-4D82-8408-BCADB971C240}" type="pres">
      <dgm:prSet presAssocID="{1D588DF2-4DE0-47BD-8C7B-E854EB97F4FE}" presName="hierRoot2" presStyleCnt="0"/>
      <dgm:spPr/>
    </dgm:pt>
    <dgm:pt modelId="{EC504EBA-8F8F-451F-BB05-B709F883D474}" type="pres">
      <dgm:prSet presAssocID="{1D588DF2-4DE0-47BD-8C7B-E854EB97F4FE}" presName="composite2" presStyleCnt="0"/>
      <dgm:spPr/>
    </dgm:pt>
    <dgm:pt modelId="{2C3016C0-BC66-478F-9B90-0448600F3864}" type="pres">
      <dgm:prSet presAssocID="{1D588DF2-4DE0-47BD-8C7B-E854EB97F4FE}" presName="background2" presStyleLbl="node2" presStyleIdx="2" presStyleCnt="3"/>
      <dgm:spPr/>
    </dgm:pt>
    <dgm:pt modelId="{088B3341-C3AA-49FB-B362-B263E5BB1696}" type="pres">
      <dgm:prSet presAssocID="{1D588DF2-4DE0-47BD-8C7B-E854EB97F4FE}" presName="text2" presStyleLbl="fgAcc2" presStyleIdx="2" presStyleCnt="3">
        <dgm:presLayoutVars>
          <dgm:chPref val="3"/>
        </dgm:presLayoutVars>
      </dgm:prSet>
      <dgm:spPr/>
      <dgm:t>
        <a:bodyPr/>
        <a:lstStyle/>
        <a:p>
          <a:endParaRPr lang="pt-BR"/>
        </a:p>
      </dgm:t>
    </dgm:pt>
    <dgm:pt modelId="{ED59F4CE-1D85-4166-85D3-DE3890BC2303}" type="pres">
      <dgm:prSet presAssocID="{1D588DF2-4DE0-47BD-8C7B-E854EB97F4FE}" presName="hierChild3" presStyleCnt="0"/>
      <dgm:spPr/>
    </dgm:pt>
    <dgm:pt modelId="{DC9BB91D-7C27-420E-9748-E98B61D16E7F}" type="pres">
      <dgm:prSet presAssocID="{EC9E0610-AB6B-432D-AB33-BEFE0DFF4DE1}" presName="Name17" presStyleLbl="parChTrans1D3" presStyleIdx="0" presStyleCnt="1"/>
      <dgm:spPr/>
      <dgm:t>
        <a:bodyPr/>
        <a:lstStyle/>
        <a:p>
          <a:endParaRPr lang="pt-BR"/>
        </a:p>
      </dgm:t>
    </dgm:pt>
    <dgm:pt modelId="{5183E9A9-6171-4752-9C5A-9C6392736F85}" type="pres">
      <dgm:prSet presAssocID="{E2F9D3E7-7336-4E11-8488-4D3E50C4E093}" presName="hierRoot3" presStyleCnt="0"/>
      <dgm:spPr/>
    </dgm:pt>
    <dgm:pt modelId="{14CF0621-F1E6-4AC6-8D48-FE7769C3F08C}" type="pres">
      <dgm:prSet presAssocID="{E2F9D3E7-7336-4E11-8488-4D3E50C4E093}" presName="composite3" presStyleCnt="0"/>
      <dgm:spPr/>
    </dgm:pt>
    <dgm:pt modelId="{37498E62-7F32-42C6-9145-BF8946321339}" type="pres">
      <dgm:prSet presAssocID="{E2F9D3E7-7336-4E11-8488-4D3E50C4E093}" presName="background3" presStyleLbl="node3" presStyleIdx="0" presStyleCnt="1"/>
      <dgm:spPr/>
    </dgm:pt>
    <dgm:pt modelId="{9107588B-37B4-47AC-9DD0-88515B0110FD}" type="pres">
      <dgm:prSet presAssocID="{E2F9D3E7-7336-4E11-8488-4D3E50C4E093}" presName="text3" presStyleLbl="fgAcc3" presStyleIdx="0" presStyleCnt="1">
        <dgm:presLayoutVars>
          <dgm:chPref val="3"/>
        </dgm:presLayoutVars>
      </dgm:prSet>
      <dgm:spPr/>
      <dgm:t>
        <a:bodyPr/>
        <a:lstStyle/>
        <a:p>
          <a:endParaRPr lang="pt-BR"/>
        </a:p>
      </dgm:t>
    </dgm:pt>
    <dgm:pt modelId="{CF0C0118-F9F4-47ED-92F7-9157586A6586}" type="pres">
      <dgm:prSet presAssocID="{E2F9D3E7-7336-4E11-8488-4D3E50C4E093}" presName="hierChild4" presStyleCnt="0"/>
      <dgm:spPr/>
    </dgm:pt>
  </dgm:ptLst>
  <dgm:cxnLst>
    <dgm:cxn modelId="{C2FAAACC-9317-420F-8B2A-258F4B0A847E}" type="presOf" srcId="{E2F9D3E7-7336-4E11-8488-4D3E50C4E093}" destId="{9107588B-37B4-47AC-9DD0-88515B0110FD}" srcOrd="0" destOrd="0" presId="urn:microsoft.com/office/officeart/2005/8/layout/hierarchy1"/>
    <dgm:cxn modelId="{34203666-4124-4F5C-950C-6F018FFD749F}" type="presOf" srcId="{D29D6CBE-74E3-4F65-82F4-55805EAE147A}" destId="{C635A5BA-EEE7-4A73-BFDC-3D48BB44C2CB}" srcOrd="0" destOrd="0" presId="urn:microsoft.com/office/officeart/2005/8/layout/hierarchy1"/>
    <dgm:cxn modelId="{2A6C8910-5762-4351-876C-2F77ABB20881}" type="presOf" srcId="{1D588DF2-4DE0-47BD-8C7B-E854EB97F4FE}" destId="{088B3341-C3AA-49FB-B362-B263E5BB1696}" srcOrd="0" destOrd="0" presId="urn:microsoft.com/office/officeart/2005/8/layout/hierarchy1"/>
    <dgm:cxn modelId="{4F839B80-3AA9-474A-84D2-613CFD6F57C0}" type="presOf" srcId="{27152667-B259-476C-8BF5-E0E3A38C1D54}" destId="{D1FF2220-15B0-41F1-ABD3-74F6E191BA6E}" srcOrd="0" destOrd="0" presId="urn:microsoft.com/office/officeart/2005/8/layout/hierarchy1"/>
    <dgm:cxn modelId="{9DFEFFCA-CC55-401E-9DB4-A31EE3882128}" type="presOf" srcId="{652A031C-F20B-4770-8AA2-D8640127C3DD}" destId="{572908C2-3C76-4B95-9361-AB9B59502847}" srcOrd="0" destOrd="0" presId="urn:microsoft.com/office/officeart/2005/8/layout/hierarchy1"/>
    <dgm:cxn modelId="{5AF37C08-1590-4559-9A9A-C0AE540F48C9}" srcId="{D29D6CBE-74E3-4F65-82F4-55805EAE147A}" destId="{652A031C-F20B-4770-8AA2-D8640127C3DD}" srcOrd="0" destOrd="0" parTransId="{C0BAA5A3-AFCC-4F3C-B5F8-6FA53045D2B0}" sibTransId="{4859786B-2366-429C-9996-38D7B8AFB653}"/>
    <dgm:cxn modelId="{7B232471-11C8-4E54-8F67-3BDAB4E9681F}" srcId="{652A031C-F20B-4770-8AA2-D8640127C3DD}" destId="{CC1AE99B-735B-43E2-B565-468FA2B61912}" srcOrd="1" destOrd="0" parTransId="{27152667-B259-476C-8BF5-E0E3A38C1D54}" sibTransId="{F7EFE11F-307F-49C5-9202-C018F217A89F}"/>
    <dgm:cxn modelId="{668C787E-A279-4841-93E7-8E16B0D0B2EE}" type="presOf" srcId="{CC1AE99B-735B-43E2-B565-468FA2B61912}" destId="{6E38021C-817C-4C43-876F-EEB16BCEE8BD}" srcOrd="0" destOrd="0" presId="urn:microsoft.com/office/officeart/2005/8/layout/hierarchy1"/>
    <dgm:cxn modelId="{B644BE4D-E8AA-4DA6-BA6B-87967EF68441}" type="presOf" srcId="{EC9E0610-AB6B-432D-AB33-BEFE0DFF4DE1}" destId="{DC9BB91D-7C27-420E-9748-E98B61D16E7F}" srcOrd="0" destOrd="0" presId="urn:microsoft.com/office/officeart/2005/8/layout/hierarchy1"/>
    <dgm:cxn modelId="{47CCC0CB-B9AE-46FE-9A5E-1914D711A5F2}" srcId="{652A031C-F20B-4770-8AA2-D8640127C3DD}" destId="{1D588DF2-4DE0-47BD-8C7B-E854EB97F4FE}" srcOrd="2" destOrd="0" parTransId="{3AF51F3C-950E-450B-B5C2-AF2731AD517D}" sibTransId="{5868DEEE-542D-4718-92DD-82B97877A3FC}"/>
    <dgm:cxn modelId="{C1B4F431-E5B5-4BE3-9D08-2339547A5173}" type="presOf" srcId="{ED036F3D-03C2-48E9-B464-A62100A2CD95}" destId="{B8DB61EA-94A2-482F-8699-34AC45BC4F0C}" srcOrd="0" destOrd="0" presId="urn:microsoft.com/office/officeart/2005/8/layout/hierarchy1"/>
    <dgm:cxn modelId="{9367DE26-35FA-4F34-B8E4-70FBDD7DCAB4}" type="presOf" srcId="{3AF51F3C-950E-450B-B5C2-AF2731AD517D}" destId="{762C6A10-7BD3-4633-90EF-A92A8AE553C6}" srcOrd="0" destOrd="0" presId="urn:microsoft.com/office/officeart/2005/8/layout/hierarchy1"/>
    <dgm:cxn modelId="{F9DCEE1F-28C2-4846-97F7-77CADE5E20BB}" srcId="{652A031C-F20B-4770-8AA2-D8640127C3DD}" destId="{87876400-B99F-4C4E-9D40-F062084E8167}" srcOrd="0" destOrd="0" parTransId="{ED036F3D-03C2-48E9-B464-A62100A2CD95}" sibTransId="{107A944C-2045-47EE-B471-5B5EEEFE7D8E}"/>
    <dgm:cxn modelId="{B642BEEB-0483-45BA-A319-DC73461FB341}" srcId="{1D588DF2-4DE0-47BD-8C7B-E854EB97F4FE}" destId="{E2F9D3E7-7336-4E11-8488-4D3E50C4E093}" srcOrd="0" destOrd="0" parTransId="{EC9E0610-AB6B-432D-AB33-BEFE0DFF4DE1}" sibTransId="{03EAE267-97AB-419F-B137-920382624C66}"/>
    <dgm:cxn modelId="{6AB2AEB6-DEA9-4D11-9F25-AA854F8E693D}" type="presOf" srcId="{87876400-B99F-4C4E-9D40-F062084E8167}" destId="{BCE9F301-8BA1-4EE5-B597-F6312F179E75}" srcOrd="0" destOrd="0" presId="urn:microsoft.com/office/officeart/2005/8/layout/hierarchy1"/>
    <dgm:cxn modelId="{42494CA2-76CE-48D7-B752-E8BBB8435007}" type="presParOf" srcId="{C635A5BA-EEE7-4A73-BFDC-3D48BB44C2CB}" destId="{4F3569B8-6DDC-4597-B696-A22F1D19E562}" srcOrd="0" destOrd="0" presId="urn:microsoft.com/office/officeart/2005/8/layout/hierarchy1"/>
    <dgm:cxn modelId="{37E4EE95-031D-4980-9A74-16550C588096}" type="presParOf" srcId="{4F3569B8-6DDC-4597-B696-A22F1D19E562}" destId="{968EBECC-F8D5-4A81-9D4A-61514E1F6660}" srcOrd="0" destOrd="0" presId="urn:microsoft.com/office/officeart/2005/8/layout/hierarchy1"/>
    <dgm:cxn modelId="{5AFAFD1B-2134-4E3A-8346-37DAB30F74D1}" type="presParOf" srcId="{968EBECC-F8D5-4A81-9D4A-61514E1F6660}" destId="{04EE1DE6-C1EF-40B9-9871-D13E72C3D7BB}" srcOrd="0" destOrd="0" presId="urn:microsoft.com/office/officeart/2005/8/layout/hierarchy1"/>
    <dgm:cxn modelId="{A85CAC2F-030B-4C5C-9E1C-0D6572138C65}" type="presParOf" srcId="{968EBECC-F8D5-4A81-9D4A-61514E1F6660}" destId="{572908C2-3C76-4B95-9361-AB9B59502847}" srcOrd="1" destOrd="0" presId="urn:microsoft.com/office/officeart/2005/8/layout/hierarchy1"/>
    <dgm:cxn modelId="{8BB9B09C-CEA6-441C-B67D-A68D8606E26E}" type="presParOf" srcId="{4F3569B8-6DDC-4597-B696-A22F1D19E562}" destId="{C31B3E3D-9BF4-40AE-98D0-9CE6E1CCF5EE}" srcOrd="1" destOrd="0" presId="urn:microsoft.com/office/officeart/2005/8/layout/hierarchy1"/>
    <dgm:cxn modelId="{5AD8610E-BDC0-4C05-816E-94B3F37760B3}" type="presParOf" srcId="{C31B3E3D-9BF4-40AE-98D0-9CE6E1CCF5EE}" destId="{B8DB61EA-94A2-482F-8699-34AC45BC4F0C}" srcOrd="0" destOrd="0" presId="urn:microsoft.com/office/officeart/2005/8/layout/hierarchy1"/>
    <dgm:cxn modelId="{E2D82CA5-95D8-48FA-9B8C-3E727EF44BCB}" type="presParOf" srcId="{C31B3E3D-9BF4-40AE-98D0-9CE6E1CCF5EE}" destId="{DFC1D075-70D6-4831-951E-91F1391EB6A4}" srcOrd="1" destOrd="0" presId="urn:microsoft.com/office/officeart/2005/8/layout/hierarchy1"/>
    <dgm:cxn modelId="{2F86BE34-8461-41C2-92B0-CE4EB1BC4E64}" type="presParOf" srcId="{DFC1D075-70D6-4831-951E-91F1391EB6A4}" destId="{7A6EAD6F-7754-41EF-A028-52C40DAD42DF}" srcOrd="0" destOrd="0" presId="urn:microsoft.com/office/officeart/2005/8/layout/hierarchy1"/>
    <dgm:cxn modelId="{EC86180D-4712-41D1-A5C8-8C64E84613D8}" type="presParOf" srcId="{7A6EAD6F-7754-41EF-A028-52C40DAD42DF}" destId="{7BC53D68-1B21-416A-9AF0-0C31110E849F}" srcOrd="0" destOrd="0" presId="urn:microsoft.com/office/officeart/2005/8/layout/hierarchy1"/>
    <dgm:cxn modelId="{5BDBDADE-9BA6-4A3D-A92F-2FE3DE4C81E9}" type="presParOf" srcId="{7A6EAD6F-7754-41EF-A028-52C40DAD42DF}" destId="{BCE9F301-8BA1-4EE5-B597-F6312F179E75}" srcOrd="1" destOrd="0" presId="urn:microsoft.com/office/officeart/2005/8/layout/hierarchy1"/>
    <dgm:cxn modelId="{34193B48-37AF-4480-8944-13C49E4E6F76}" type="presParOf" srcId="{DFC1D075-70D6-4831-951E-91F1391EB6A4}" destId="{303FA7F0-1F55-486B-B38A-4A874B6E06A7}" srcOrd="1" destOrd="0" presId="urn:microsoft.com/office/officeart/2005/8/layout/hierarchy1"/>
    <dgm:cxn modelId="{E2663FFF-2478-4DFF-BBD0-8D4274D254F6}" type="presParOf" srcId="{C31B3E3D-9BF4-40AE-98D0-9CE6E1CCF5EE}" destId="{D1FF2220-15B0-41F1-ABD3-74F6E191BA6E}" srcOrd="2" destOrd="0" presId="urn:microsoft.com/office/officeart/2005/8/layout/hierarchy1"/>
    <dgm:cxn modelId="{99FFDEC1-8730-4B4A-83D1-0EE4662931E7}" type="presParOf" srcId="{C31B3E3D-9BF4-40AE-98D0-9CE6E1CCF5EE}" destId="{13D87FB8-CCE5-4BB4-B579-3F53DACAB5F4}" srcOrd="3" destOrd="0" presId="urn:microsoft.com/office/officeart/2005/8/layout/hierarchy1"/>
    <dgm:cxn modelId="{F1A79446-ADE4-4729-88A7-035E78DB62A3}" type="presParOf" srcId="{13D87FB8-CCE5-4BB4-B579-3F53DACAB5F4}" destId="{71B5C998-1E40-40DA-8002-93D6B79EAD18}" srcOrd="0" destOrd="0" presId="urn:microsoft.com/office/officeart/2005/8/layout/hierarchy1"/>
    <dgm:cxn modelId="{C283C1DF-E33D-4274-9DD2-652B68C19428}" type="presParOf" srcId="{71B5C998-1E40-40DA-8002-93D6B79EAD18}" destId="{15314B79-BFE5-4FED-9876-E12D9F4D4B4F}" srcOrd="0" destOrd="0" presId="urn:microsoft.com/office/officeart/2005/8/layout/hierarchy1"/>
    <dgm:cxn modelId="{C6288F15-A91C-4BD3-9815-76020AC915A8}" type="presParOf" srcId="{71B5C998-1E40-40DA-8002-93D6B79EAD18}" destId="{6E38021C-817C-4C43-876F-EEB16BCEE8BD}" srcOrd="1" destOrd="0" presId="urn:microsoft.com/office/officeart/2005/8/layout/hierarchy1"/>
    <dgm:cxn modelId="{BB334D2E-8A76-4742-A514-A67B79B5A3F7}" type="presParOf" srcId="{13D87FB8-CCE5-4BB4-B579-3F53DACAB5F4}" destId="{ED73C062-AC88-4953-BF1D-CA2665B6729C}" srcOrd="1" destOrd="0" presId="urn:microsoft.com/office/officeart/2005/8/layout/hierarchy1"/>
    <dgm:cxn modelId="{793A24EB-BEF2-41FF-94C3-F525A927AD9B}" type="presParOf" srcId="{C31B3E3D-9BF4-40AE-98D0-9CE6E1CCF5EE}" destId="{762C6A10-7BD3-4633-90EF-A92A8AE553C6}" srcOrd="4" destOrd="0" presId="urn:microsoft.com/office/officeart/2005/8/layout/hierarchy1"/>
    <dgm:cxn modelId="{7A17E6F8-8E90-4713-8E19-56E7C51378F0}" type="presParOf" srcId="{C31B3E3D-9BF4-40AE-98D0-9CE6E1CCF5EE}" destId="{D5E6ECCF-8F7E-4D82-8408-BCADB971C240}" srcOrd="5" destOrd="0" presId="urn:microsoft.com/office/officeart/2005/8/layout/hierarchy1"/>
    <dgm:cxn modelId="{757A2DBA-251D-4F14-86D8-624C17E7BAC1}" type="presParOf" srcId="{D5E6ECCF-8F7E-4D82-8408-BCADB971C240}" destId="{EC504EBA-8F8F-451F-BB05-B709F883D474}" srcOrd="0" destOrd="0" presId="urn:microsoft.com/office/officeart/2005/8/layout/hierarchy1"/>
    <dgm:cxn modelId="{49525C7C-A2D4-4BC2-B425-54D00F0AE78B}" type="presParOf" srcId="{EC504EBA-8F8F-451F-BB05-B709F883D474}" destId="{2C3016C0-BC66-478F-9B90-0448600F3864}" srcOrd="0" destOrd="0" presId="urn:microsoft.com/office/officeart/2005/8/layout/hierarchy1"/>
    <dgm:cxn modelId="{64239E38-DA67-4CFF-A599-A8AF40C3652C}" type="presParOf" srcId="{EC504EBA-8F8F-451F-BB05-B709F883D474}" destId="{088B3341-C3AA-49FB-B362-B263E5BB1696}" srcOrd="1" destOrd="0" presId="urn:microsoft.com/office/officeart/2005/8/layout/hierarchy1"/>
    <dgm:cxn modelId="{6A1F0E9D-6280-4112-BD42-D4350D93AD40}" type="presParOf" srcId="{D5E6ECCF-8F7E-4D82-8408-BCADB971C240}" destId="{ED59F4CE-1D85-4166-85D3-DE3890BC2303}" srcOrd="1" destOrd="0" presId="urn:microsoft.com/office/officeart/2005/8/layout/hierarchy1"/>
    <dgm:cxn modelId="{F331A89F-7A8C-46C9-A15E-BFEDAF1561F4}" type="presParOf" srcId="{ED59F4CE-1D85-4166-85D3-DE3890BC2303}" destId="{DC9BB91D-7C27-420E-9748-E98B61D16E7F}" srcOrd="0" destOrd="0" presId="urn:microsoft.com/office/officeart/2005/8/layout/hierarchy1"/>
    <dgm:cxn modelId="{83665119-3A33-45FB-8DFC-94191D1DC02F}" type="presParOf" srcId="{ED59F4CE-1D85-4166-85D3-DE3890BC2303}" destId="{5183E9A9-6171-4752-9C5A-9C6392736F85}" srcOrd="1" destOrd="0" presId="urn:microsoft.com/office/officeart/2005/8/layout/hierarchy1"/>
    <dgm:cxn modelId="{FFAFA1C7-2AD8-4C3B-8426-416F249ECD63}" type="presParOf" srcId="{5183E9A9-6171-4752-9C5A-9C6392736F85}" destId="{14CF0621-F1E6-4AC6-8D48-FE7769C3F08C}" srcOrd="0" destOrd="0" presId="urn:microsoft.com/office/officeart/2005/8/layout/hierarchy1"/>
    <dgm:cxn modelId="{EC42E43C-508F-4F68-A7FB-C8486B1CEA5D}" type="presParOf" srcId="{14CF0621-F1E6-4AC6-8D48-FE7769C3F08C}" destId="{37498E62-7F32-42C6-9145-BF8946321339}" srcOrd="0" destOrd="0" presId="urn:microsoft.com/office/officeart/2005/8/layout/hierarchy1"/>
    <dgm:cxn modelId="{AFC521DF-1D10-4E1B-85C4-8225D2371FCA}" type="presParOf" srcId="{14CF0621-F1E6-4AC6-8D48-FE7769C3F08C}" destId="{9107588B-37B4-47AC-9DD0-88515B0110FD}" srcOrd="1" destOrd="0" presId="urn:microsoft.com/office/officeart/2005/8/layout/hierarchy1"/>
    <dgm:cxn modelId="{0513B0B0-580F-4D48-A5EA-5A64D033FF1A}" type="presParOf" srcId="{5183E9A9-6171-4752-9C5A-9C6392736F85}" destId="{CF0C0118-F9F4-47ED-92F7-9157586A6586}" srcOrd="1" destOrd="0" presId="urn:microsoft.com/office/officeart/2005/8/layout/hierarchy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29D6CBE-74E3-4F65-82F4-55805EAE147A}" type="doc">
      <dgm:prSet loTypeId="urn:microsoft.com/office/officeart/2005/8/layout/hierarchy1" loCatId="hierarchy" qsTypeId="urn:microsoft.com/office/officeart/2005/8/quickstyle/3d2" qsCatId="3D" csTypeId="urn:microsoft.com/office/officeart/2005/8/colors/accent2_1" csCatId="accent2" phldr="1"/>
      <dgm:spPr/>
      <dgm:t>
        <a:bodyPr/>
        <a:lstStyle/>
        <a:p>
          <a:endParaRPr lang="pt-BR"/>
        </a:p>
      </dgm:t>
    </dgm:pt>
    <dgm:pt modelId="{652A031C-F20B-4770-8AA2-D8640127C3DD}">
      <dgm:prSet phldrT="[Texto]"/>
      <dgm:spPr/>
      <dgm:t>
        <a:bodyPr/>
        <a:lstStyle/>
        <a:p>
          <a:r>
            <a:rPr lang="pt-BR" dirty="0" smtClean="0"/>
            <a:t>Pagina Principal </a:t>
          </a:r>
        </a:p>
        <a:p>
          <a:r>
            <a:rPr lang="pt-BR" dirty="0" smtClean="0"/>
            <a:t>(Com imagem)</a:t>
          </a:r>
          <a:endParaRPr lang="pt-BR" dirty="0"/>
        </a:p>
      </dgm:t>
    </dgm:pt>
    <dgm:pt modelId="{C0BAA5A3-AFCC-4F3C-B5F8-6FA53045D2B0}" type="parTrans" cxnId="{5AF37C08-1590-4559-9A9A-C0AE540F48C9}">
      <dgm:prSet/>
      <dgm:spPr/>
      <dgm:t>
        <a:bodyPr/>
        <a:lstStyle/>
        <a:p>
          <a:endParaRPr lang="pt-BR"/>
        </a:p>
      </dgm:t>
    </dgm:pt>
    <dgm:pt modelId="{4859786B-2366-429C-9996-38D7B8AFB653}" type="sibTrans" cxnId="{5AF37C08-1590-4559-9A9A-C0AE540F48C9}">
      <dgm:prSet/>
      <dgm:spPr/>
      <dgm:t>
        <a:bodyPr/>
        <a:lstStyle/>
        <a:p>
          <a:endParaRPr lang="pt-BR"/>
        </a:p>
      </dgm:t>
    </dgm:pt>
    <dgm:pt modelId="{87876400-B99F-4C4E-9D40-F062084E8167}">
      <dgm:prSet phldrT="[Texto]"/>
      <dgm:spPr/>
      <dgm:t>
        <a:bodyPr/>
        <a:lstStyle/>
        <a:p>
          <a:r>
            <a:rPr lang="pt-BR" dirty="0" smtClean="0"/>
            <a:t>Quem Somos</a:t>
          </a:r>
        </a:p>
        <a:p>
          <a:r>
            <a:rPr lang="pt-BR" dirty="0" smtClean="0"/>
            <a:t>(com texto em parágrafo)</a:t>
          </a:r>
          <a:endParaRPr lang="pt-BR" dirty="0"/>
        </a:p>
      </dgm:t>
    </dgm:pt>
    <dgm:pt modelId="{ED036F3D-03C2-48E9-B464-A62100A2CD95}" type="parTrans" cxnId="{F9DCEE1F-28C2-4846-97F7-77CADE5E20BB}">
      <dgm:prSet/>
      <dgm:spPr/>
      <dgm:t>
        <a:bodyPr/>
        <a:lstStyle/>
        <a:p>
          <a:endParaRPr lang="pt-BR"/>
        </a:p>
      </dgm:t>
    </dgm:pt>
    <dgm:pt modelId="{107A944C-2045-47EE-B471-5B5EEEFE7D8E}" type="sibTrans" cxnId="{F9DCEE1F-28C2-4846-97F7-77CADE5E20BB}">
      <dgm:prSet/>
      <dgm:spPr/>
      <dgm:t>
        <a:bodyPr/>
        <a:lstStyle/>
        <a:p>
          <a:endParaRPr lang="pt-BR"/>
        </a:p>
      </dgm:t>
    </dgm:pt>
    <dgm:pt modelId="{CC1AE99B-735B-43E2-B565-468FA2B61912}">
      <dgm:prSet phldrT="[Texto]"/>
      <dgm:spPr/>
      <dgm:t>
        <a:bodyPr/>
        <a:lstStyle/>
        <a:p>
          <a:r>
            <a:rPr lang="pt-BR" dirty="0" smtClean="0"/>
            <a:t>Produtos</a:t>
          </a:r>
        </a:p>
        <a:p>
          <a:r>
            <a:rPr lang="pt-BR" dirty="0" smtClean="0"/>
            <a:t>(tabela de produtos)</a:t>
          </a:r>
          <a:endParaRPr lang="pt-BR" dirty="0"/>
        </a:p>
      </dgm:t>
    </dgm:pt>
    <dgm:pt modelId="{27152667-B259-476C-8BF5-E0E3A38C1D54}" type="parTrans" cxnId="{7B232471-11C8-4E54-8F67-3BDAB4E9681F}">
      <dgm:prSet/>
      <dgm:spPr/>
      <dgm:t>
        <a:bodyPr/>
        <a:lstStyle/>
        <a:p>
          <a:endParaRPr lang="pt-BR"/>
        </a:p>
      </dgm:t>
    </dgm:pt>
    <dgm:pt modelId="{F7EFE11F-307F-49C5-9202-C018F217A89F}" type="sibTrans" cxnId="{7B232471-11C8-4E54-8F67-3BDAB4E9681F}">
      <dgm:prSet/>
      <dgm:spPr/>
      <dgm:t>
        <a:bodyPr/>
        <a:lstStyle/>
        <a:p>
          <a:endParaRPr lang="pt-BR"/>
        </a:p>
      </dgm:t>
    </dgm:pt>
    <dgm:pt modelId="{1D588DF2-4DE0-47BD-8C7B-E854EB97F4FE}">
      <dgm:prSet phldrT="[Texto]"/>
      <dgm:spPr/>
      <dgm:t>
        <a:bodyPr/>
        <a:lstStyle/>
        <a:p>
          <a:r>
            <a:rPr lang="pt-BR" dirty="0" smtClean="0"/>
            <a:t>Fale Conosco</a:t>
          </a:r>
        </a:p>
        <a:p>
          <a:r>
            <a:rPr lang="pt-BR" dirty="0" smtClean="0"/>
            <a:t>(formulário)</a:t>
          </a:r>
          <a:endParaRPr lang="pt-BR" dirty="0"/>
        </a:p>
      </dgm:t>
    </dgm:pt>
    <dgm:pt modelId="{3AF51F3C-950E-450B-B5C2-AF2731AD517D}" type="parTrans" cxnId="{47CCC0CB-B9AE-46FE-9A5E-1914D711A5F2}">
      <dgm:prSet/>
      <dgm:spPr/>
      <dgm:t>
        <a:bodyPr/>
        <a:lstStyle/>
        <a:p>
          <a:endParaRPr lang="pt-BR"/>
        </a:p>
      </dgm:t>
    </dgm:pt>
    <dgm:pt modelId="{5868DEEE-542D-4718-92DD-82B97877A3FC}" type="sibTrans" cxnId="{47CCC0CB-B9AE-46FE-9A5E-1914D711A5F2}">
      <dgm:prSet/>
      <dgm:spPr/>
      <dgm:t>
        <a:bodyPr/>
        <a:lstStyle/>
        <a:p>
          <a:endParaRPr lang="pt-BR"/>
        </a:p>
      </dgm:t>
    </dgm:pt>
    <dgm:pt modelId="{C635A5BA-EEE7-4A73-BFDC-3D48BB44C2CB}" type="pres">
      <dgm:prSet presAssocID="{D29D6CBE-74E3-4F65-82F4-55805EAE147A}" presName="hierChild1" presStyleCnt="0">
        <dgm:presLayoutVars>
          <dgm:chPref val="1"/>
          <dgm:dir/>
          <dgm:animOne val="branch"/>
          <dgm:animLvl val="lvl"/>
          <dgm:resizeHandles/>
        </dgm:presLayoutVars>
      </dgm:prSet>
      <dgm:spPr/>
      <dgm:t>
        <a:bodyPr/>
        <a:lstStyle/>
        <a:p>
          <a:endParaRPr lang="pt-BR"/>
        </a:p>
      </dgm:t>
    </dgm:pt>
    <dgm:pt modelId="{4F3569B8-6DDC-4597-B696-A22F1D19E562}" type="pres">
      <dgm:prSet presAssocID="{652A031C-F20B-4770-8AA2-D8640127C3DD}" presName="hierRoot1" presStyleCnt="0"/>
      <dgm:spPr/>
    </dgm:pt>
    <dgm:pt modelId="{968EBECC-F8D5-4A81-9D4A-61514E1F6660}" type="pres">
      <dgm:prSet presAssocID="{652A031C-F20B-4770-8AA2-D8640127C3DD}" presName="composite" presStyleCnt="0"/>
      <dgm:spPr/>
    </dgm:pt>
    <dgm:pt modelId="{04EE1DE6-C1EF-40B9-9871-D13E72C3D7BB}" type="pres">
      <dgm:prSet presAssocID="{652A031C-F20B-4770-8AA2-D8640127C3DD}" presName="background" presStyleLbl="node0" presStyleIdx="0" presStyleCnt="1"/>
      <dgm:spPr/>
    </dgm:pt>
    <dgm:pt modelId="{572908C2-3C76-4B95-9361-AB9B59502847}" type="pres">
      <dgm:prSet presAssocID="{652A031C-F20B-4770-8AA2-D8640127C3DD}" presName="text" presStyleLbl="fgAcc0" presStyleIdx="0" presStyleCnt="1">
        <dgm:presLayoutVars>
          <dgm:chPref val="3"/>
        </dgm:presLayoutVars>
      </dgm:prSet>
      <dgm:spPr/>
      <dgm:t>
        <a:bodyPr/>
        <a:lstStyle/>
        <a:p>
          <a:endParaRPr lang="pt-BR"/>
        </a:p>
      </dgm:t>
    </dgm:pt>
    <dgm:pt modelId="{C31B3E3D-9BF4-40AE-98D0-9CE6E1CCF5EE}" type="pres">
      <dgm:prSet presAssocID="{652A031C-F20B-4770-8AA2-D8640127C3DD}" presName="hierChild2" presStyleCnt="0"/>
      <dgm:spPr/>
    </dgm:pt>
    <dgm:pt modelId="{B8DB61EA-94A2-482F-8699-34AC45BC4F0C}" type="pres">
      <dgm:prSet presAssocID="{ED036F3D-03C2-48E9-B464-A62100A2CD95}" presName="Name10" presStyleLbl="parChTrans1D2" presStyleIdx="0" presStyleCnt="3"/>
      <dgm:spPr/>
      <dgm:t>
        <a:bodyPr/>
        <a:lstStyle/>
        <a:p>
          <a:endParaRPr lang="pt-BR"/>
        </a:p>
      </dgm:t>
    </dgm:pt>
    <dgm:pt modelId="{DFC1D075-70D6-4831-951E-91F1391EB6A4}" type="pres">
      <dgm:prSet presAssocID="{87876400-B99F-4C4E-9D40-F062084E8167}" presName="hierRoot2" presStyleCnt="0"/>
      <dgm:spPr/>
    </dgm:pt>
    <dgm:pt modelId="{7A6EAD6F-7754-41EF-A028-52C40DAD42DF}" type="pres">
      <dgm:prSet presAssocID="{87876400-B99F-4C4E-9D40-F062084E8167}" presName="composite2" presStyleCnt="0"/>
      <dgm:spPr/>
    </dgm:pt>
    <dgm:pt modelId="{7BC53D68-1B21-416A-9AF0-0C31110E849F}" type="pres">
      <dgm:prSet presAssocID="{87876400-B99F-4C4E-9D40-F062084E8167}" presName="background2" presStyleLbl="node2" presStyleIdx="0" presStyleCnt="3"/>
      <dgm:spPr/>
    </dgm:pt>
    <dgm:pt modelId="{BCE9F301-8BA1-4EE5-B597-F6312F179E75}" type="pres">
      <dgm:prSet presAssocID="{87876400-B99F-4C4E-9D40-F062084E8167}" presName="text2" presStyleLbl="fgAcc2" presStyleIdx="0" presStyleCnt="3">
        <dgm:presLayoutVars>
          <dgm:chPref val="3"/>
        </dgm:presLayoutVars>
      </dgm:prSet>
      <dgm:spPr/>
      <dgm:t>
        <a:bodyPr/>
        <a:lstStyle/>
        <a:p>
          <a:endParaRPr lang="pt-BR"/>
        </a:p>
      </dgm:t>
    </dgm:pt>
    <dgm:pt modelId="{303FA7F0-1F55-486B-B38A-4A874B6E06A7}" type="pres">
      <dgm:prSet presAssocID="{87876400-B99F-4C4E-9D40-F062084E8167}" presName="hierChild3" presStyleCnt="0"/>
      <dgm:spPr/>
    </dgm:pt>
    <dgm:pt modelId="{D1FF2220-15B0-41F1-ABD3-74F6E191BA6E}" type="pres">
      <dgm:prSet presAssocID="{27152667-B259-476C-8BF5-E0E3A38C1D54}" presName="Name10" presStyleLbl="parChTrans1D2" presStyleIdx="1" presStyleCnt="3"/>
      <dgm:spPr/>
      <dgm:t>
        <a:bodyPr/>
        <a:lstStyle/>
        <a:p>
          <a:endParaRPr lang="pt-BR"/>
        </a:p>
      </dgm:t>
    </dgm:pt>
    <dgm:pt modelId="{13D87FB8-CCE5-4BB4-B579-3F53DACAB5F4}" type="pres">
      <dgm:prSet presAssocID="{CC1AE99B-735B-43E2-B565-468FA2B61912}" presName="hierRoot2" presStyleCnt="0"/>
      <dgm:spPr/>
    </dgm:pt>
    <dgm:pt modelId="{71B5C998-1E40-40DA-8002-93D6B79EAD18}" type="pres">
      <dgm:prSet presAssocID="{CC1AE99B-735B-43E2-B565-468FA2B61912}" presName="composite2" presStyleCnt="0"/>
      <dgm:spPr/>
    </dgm:pt>
    <dgm:pt modelId="{15314B79-BFE5-4FED-9876-E12D9F4D4B4F}" type="pres">
      <dgm:prSet presAssocID="{CC1AE99B-735B-43E2-B565-468FA2B61912}" presName="background2" presStyleLbl="node2" presStyleIdx="1" presStyleCnt="3"/>
      <dgm:spPr/>
    </dgm:pt>
    <dgm:pt modelId="{6E38021C-817C-4C43-876F-EEB16BCEE8BD}" type="pres">
      <dgm:prSet presAssocID="{CC1AE99B-735B-43E2-B565-468FA2B61912}" presName="text2" presStyleLbl="fgAcc2" presStyleIdx="1" presStyleCnt="3">
        <dgm:presLayoutVars>
          <dgm:chPref val="3"/>
        </dgm:presLayoutVars>
      </dgm:prSet>
      <dgm:spPr/>
      <dgm:t>
        <a:bodyPr/>
        <a:lstStyle/>
        <a:p>
          <a:endParaRPr lang="pt-BR"/>
        </a:p>
      </dgm:t>
    </dgm:pt>
    <dgm:pt modelId="{ED73C062-AC88-4953-BF1D-CA2665B6729C}" type="pres">
      <dgm:prSet presAssocID="{CC1AE99B-735B-43E2-B565-468FA2B61912}" presName="hierChild3" presStyleCnt="0"/>
      <dgm:spPr/>
    </dgm:pt>
    <dgm:pt modelId="{762C6A10-7BD3-4633-90EF-A92A8AE553C6}" type="pres">
      <dgm:prSet presAssocID="{3AF51F3C-950E-450B-B5C2-AF2731AD517D}" presName="Name10" presStyleLbl="parChTrans1D2" presStyleIdx="2" presStyleCnt="3"/>
      <dgm:spPr/>
      <dgm:t>
        <a:bodyPr/>
        <a:lstStyle/>
        <a:p>
          <a:endParaRPr lang="pt-BR"/>
        </a:p>
      </dgm:t>
    </dgm:pt>
    <dgm:pt modelId="{D5E6ECCF-8F7E-4D82-8408-BCADB971C240}" type="pres">
      <dgm:prSet presAssocID="{1D588DF2-4DE0-47BD-8C7B-E854EB97F4FE}" presName="hierRoot2" presStyleCnt="0"/>
      <dgm:spPr/>
    </dgm:pt>
    <dgm:pt modelId="{EC504EBA-8F8F-451F-BB05-B709F883D474}" type="pres">
      <dgm:prSet presAssocID="{1D588DF2-4DE0-47BD-8C7B-E854EB97F4FE}" presName="composite2" presStyleCnt="0"/>
      <dgm:spPr/>
    </dgm:pt>
    <dgm:pt modelId="{2C3016C0-BC66-478F-9B90-0448600F3864}" type="pres">
      <dgm:prSet presAssocID="{1D588DF2-4DE0-47BD-8C7B-E854EB97F4FE}" presName="background2" presStyleLbl="node2" presStyleIdx="2" presStyleCnt="3"/>
      <dgm:spPr/>
    </dgm:pt>
    <dgm:pt modelId="{088B3341-C3AA-49FB-B362-B263E5BB1696}" type="pres">
      <dgm:prSet presAssocID="{1D588DF2-4DE0-47BD-8C7B-E854EB97F4FE}" presName="text2" presStyleLbl="fgAcc2" presStyleIdx="2" presStyleCnt="3">
        <dgm:presLayoutVars>
          <dgm:chPref val="3"/>
        </dgm:presLayoutVars>
      </dgm:prSet>
      <dgm:spPr/>
      <dgm:t>
        <a:bodyPr/>
        <a:lstStyle/>
        <a:p>
          <a:endParaRPr lang="pt-BR"/>
        </a:p>
      </dgm:t>
    </dgm:pt>
    <dgm:pt modelId="{ED59F4CE-1D85-4166-85D3-DE3890BC2303}" type="pres">
      <dgm:prSet presAssocID="{1D588DF2-4DE0-47BD-8C7B-E854EB97F4FE}" presName="hierChild3" presStyleCnt="0"/>
      <dgm:spPr/>
    </dgm:pt>
  </dgm:ptLst>
  <dgm:cxnLst>
    <dgm:cxn modelId="{C83AFF29-B27B-4B93-9AFC-C82573E5AC70}" type="presOf" srcId="{3AF51F3C-950E-450B-B5C2-AF2731AD517D}" destId="{762C6A10-7BD3-4633-90EF-A92A8AE553C6}" srcOrd="0" destOrd="0" presId="urn:microsoft.com/office/officeart/2005/8/layout/hierarchy1"/>
    <dgm:cxn modelId="{3B8190D4-EA55-4359-AEE1-89C2CC719C8E}" type="presOf" srcId="{1D588DF2-4DE0-47BD-8C7B-E854EB97F4FE}" destId="{088B3341-C3AA-49FB-B362-B263E5BB1696}" srcOrd="0" destOrd="0" presId="urn:microsoft.com/office/officeart/2005/8/layout/hierarchy1"/>
    <dgm:cxn modelId="{3BD11FF2-A844-4A7E-8EE1-800493742AA2}" type="presOf" srcId="{652A031C-F20B-4770-8AA2-D8640127C3DD}" destId="{572908C2-3C76-4B95-9361-AB9B59502847}" srcOrd="0" destOrd="0" presId="urn:microsoft.com/office/officeart/2005/8/layout/hierarchy1"/>
    <dgm:cxn modelId="{ED9B032D-3BA2-4A81-8091-DBE33FB78FBC}" type="presOf" srcId="{27152667-B259-476C-8BF5-E0E3A38C1D54}" destId="{D1FF2220-15B0-41F1-ABD3-74F6E191BA6E}" srcOrd="0" destOrd="0" presId="urn:microsoft.com/office/officeart/2005/8/layout/hierarchy1"/>
    <dgm:cxn modelId="{64A2E5DD-4061-4D3D-8ACD-78B93DFBFB83}" type="presOf" srcId="{CC1AE99B-735B-43E2-B565-468FA2B61912}" destId="{6E38021C-817C-4C43-876F-EEB16BCEE8BD}" srcOrd="0" destOrd="0" presId="urn:microsoft.com/office/officeart/2005/8/layout/hierarchy1"/>
    <dgm:cxn modelId="{47CCC0CB-B9AE-46FE-9A5E-1914D711A5F2}" srcId="{652A031C-F20B-4770-8AA2-D8640127C3DD}" destId="{1D588DF2-4DE0-47BD-8C7B-E854EB97F4FE}" srcOrd="2" destOrd="0" parTransId="{3AF51F3C-950E-450B-B5C2-AF2731AD517D}" sibTransId="{5868DEEE-542D-4718-92DD-82B97877A3FC}"/>
    <dgm:cxn modelId="{F9DCEE1F-28C2-4846-97F7-77CADE5E20BB}" srcId="{652A031C-F20B-4770-8AA2-D8640127C3DD}" destId="{87876400-B99F-4C4E-9D40-F062084E8167}" srcOrd="0" destOrd="0" parTransId="{ED036F3D-03C2-48E9-B464-A62100A2CD95}" sibTransId="{107A944C-2045-47EE-B471-5B5EEEFE7D8E}"/>
    <dgm:cxn modelId="{B7FE2BFC-2016-4395-A026-4F0D92848C68}" type="presOf" srcId="{87876400-B99F-4C4E-9D40-F062084E8167}" destId="{BCE9F301-8BA1-4EE5-B597-F6312F179E75}" srcOrd="0" destOrd="0" presId="urn:microsoft.com/office/officeart/2005/8/layout/hierarchy1"/>
    <dgm:cxn modelId="{5AF37C08-1590-4559-9A9A-C0AE540F48C9}" srcId="{D29D6CBE-74E3-4F65-82F4-55805EAE147A}" destId="{652A031C-F20B-4770-8AA2-D8640127C3DD}" srcOrd="0" destOrd="0" parTransId="{C0BAA5A3-AFCC-4F3C-B5F8-6FA53045D2B0}" sibTransId="{4859786B-2366-429C-9996-38D7B8AFB653}"/>
    <dgm:cxn modelId="{7B232471-11C8-4E54-8F67-3BDAB4E9681F}" srcId="{652A031C-F20B-4770-8AA2-D8640127C3DD}" destId="{CC1AE99B-735B-43E2-B565-468FA2B61912}" srcOrd="1" destOrd="0" parTransId="{27152667-B259-476C-8BF5-E0E3A38C1D54}" sibTransId="{F7EFE11F-307F-49C5-9202-C018F217A89F}"/>
    <dgm:cxn modelId="{B59C9930-8FAA-4FF5-9E87-E78D5F94C035}" type="presOf" srcId="{ED036F3D-03C2-48E9-B464-A62100A2CD95}" destId="{B8DB61EA-94A2-482F-8699-34AC45BC4F0C}" srcOrd="0" destOrd="0" presId="urn:microsoft.com/office/officeart/2005/8/layout/hierarchy1"/>
    <dgm:cxn modelId="{B3AE8C25-586B-469C-83F5-D6C95D5308F7}" type="presOf" srcId="{D29D6CBE-74E3-4F65-82F4-55805EAE147A}" destId="{C635A5BA-EEE7-4A73-BFDC-3D48BB44C2CB}" srcOrd="0" destOrd="0" presId="urn:microsoft.com/office/officeart/2005/8/layout/hierarchy1"/>
    <dgm:cxn modelId="{3E289F93-F174-44B6-89B1-36CBDAED0DF2}" type="presParOf" srcId="{C635A5BA-EEE7-4A73-BFDC-3D48BB44C2CB}" destId="{4F3569B8-6DDC-4597-B696-A22F1D19E562}" srcOrd="0" destOrd="0" presId="urn:microsoft.com/office/officeart/2005/8/layout/hierarchy1"/>
    <dgm:cxn modelId="{576B9A0E-6AA2-4D84-8C2C-128031C1235D}" type="presParOf" srcId="{4F3569B8-6DDC-4597-B696-A22F1D19E562}" destId="{968EBECC-F8D5-4A81-9D4A-61514E1F6660}" srcOrd="0" destOrd="0" presId="urn:microsoft.com/office/officeart/2005/8/layout/hierarchy1"/>
    <dgm:cxn modelId="{BE03AFBA-09E2-4BAF-BF73-D4A5A4F27858}" type="presParOf" srcId="{968EBECC-F8D5-4A81-9D4A-61514E1F6660}" destId="{04EE1DE6-C1EF-40B9-9871-D13E72C3D7BB}" srcOrd="0" destOrd="0" presId="urn:microsoft.com/office/officeart/2005/8/layout/hierarchy1"/>
    <dgm:cxn modelId="{9C9BF52B-6652-4D07-84C0-A4983A79B2D0}" type="presParOf" srcId="{968EBECC-F8D5-4A81-9D4A-61514E1F6660}" destId="{572908C2-3C76-4B95-9361-AB9B59502847}" srcOrd="1" destOrd="0" presId="urn:microsoft.com/office/officeart/2005/8/layout/hierarchy1"/>
    <dgm:cxn modelId="{E45B702C-1CE2-4B73-BFD5-865C9DEDFA6E}" type="presParOf" srcId="{4F3569B8-6DDC-4597-B696-A22F1D19E562}" destId="{C31B3E3D-9BF4-40AE-98D0-9CE6E1CCF5EE}" srcOrd="1" destOrd="0" presId="urn:microsoft.com/office/officeart/2005/8/layout/hierarchy1"/>
    <dgm:cxn modelId="{DF124E6C-AFC2-4569-9431-2BB972095527}" type="presParOf" srcId="{C31B3E3D-9BF4-40AE-98D0-9CE6E1CCF5EE}" destId="{B8DB61EA-94A2-482F-8699-34AC45BC4F0C}" srcOrd="0" destOrd="0" presId="urn:microsoft.com/office/officeart/2005/8/layout/hierarchy1"/>
    <dgm:cxn modelId="{0333C7B1-A179-4D48-9443-0660A9C9FC7E}" type="presParOf" srcId="{C31B3E3D-9BF4-40AE-98D0-9CE6E1CCF5EE}" destId="{DFC1D075-70D6-4831-951E-91F1391EB6A4}" srcOrd="1" destOrd="0" presId="urn:microsoft.com/office/officeart/2005/8/layout/hierarchy1"/>
    <dgm:cxn modelId="{FF62A499-95BB-40E6-BF77-B88569512DCE}" type="presParOf" srcId="{DFC1D075-70D6-4831-951E-91F1391EB6A4}" destId="{7A6EAD6F-7754-41EF-A028-52C40DAD42DF}" srcOrd="0" destOrd="0" presId="urn:microsoft.com/office/officeart/2005/8/layout/hierarchy1"/>
    <dgm:cxn modelId="{0EDCDD8C-752F-4E98-8172-387EE985A7E8}" type="presParOf" srcId="{7A6EAD6F-7754-41EF-A028-52C40DAD42DF}" destId="{7BC53D68-1B21-416A-9AF0-0C31110E849F}" srcOrd="0" destOrd="0" presId="urn:microsoft.com/office/officeart/2005/8/layout/hierarchy1"/>
    <dgm:cxn modelId="{58F5F993-0A3D-445A-963D-541A2975452F}" type="presParOf" srcId="{7A6EAD6F-7754-41EF-A028-52C40DAD42DF}" destId="{BCE9F301-8BA1-4EE5-B597-F6312F179E75}" srcOrd="1" destOrd="0" presId="urn:microsoft.com/office/officeart/2005/8/layout/hierarchy1"/>
    <dgm:cxn modelId="{F38E6C9C-2AA6-407C-91B8-251C196B56E3}" type="presParOf" srcId="{DFC1D075-70D6-4831-951E-91F1391EB6A4}" destId="{303FA7F0-1F55-486B-B38A-4A874B6E06A7}" srcOrd="1" destOrd="0" presId="urn:microsoft.com/office/officeart/2005/8/layout/hierarchy1"/>
    <dgm:cxn modelId="{723A2610-6750-4C8C-94CB-2A0EBDA8EF91}" type="presParOf" srcId="{C31B3E3D-9BF4-40AE-98D0-9CE6E1CCF5EE}" destId="{D1FF2220-15B0-41F1-ABD3-74F6E191BA6E}" srcOrd="2" destOrd="0" presId="urn:microsoft.com/office/officeart/2005/8/layout/hierarchy1"/>
    <dgm:cxn modelId="{33633B2A-4D85-4F96-9F29-40906A821217}" type="presParOf" srcId="{C31B3E3D-9BF4-40AE-98D0-9CE6E1CCF5EE}" destId="{13D87FB8-CCE5-4BB4-B579-3F53DACAB5F4}" srcOrd="3" destOrd="0" presId="urn:microsoft.com/office/officeart/2005/8/layout/hierarchy1"/>
    <dgm:cxn modelId="{B5BCFE34-B667-4529-BA9E-BCDDD095661B}" type="presParOf" srcId="{13D87FB8-CCE5-4BB4-B579-3F53DACAB5F4}" destId="{71B5C998-1E40-40DA-8002-93D6B79EAD18}" srcOrd="0" destOrd="0" presId="urn:microsoft.com/office/officeart/2005/8/layout/hierarchy1"/>
    <dgm:cxn modelId="{EDA18612-8367-4C76-AD15-06119CA877A2}" type="presParOf" srcId="{71B5C998-1E40-40DA-8002-93D6B79EAD18}" destId="{15314B79-BFE5-4FED-9876-E12D9F4D4B4F}" srcOrd="0" destOrd="0" presId="urn:microsoft.com/office/officeart/2005/8/layout/hierarchy1"/>
    <dgm:cxn modelId="{BD9B0DFD-E018-4134-B59F-DE4430F6CA61}" type="presParOf" srcId="{71B5C998-1E40-40DA-8002-93D6B79EAD18}" destId="{6E38021C-817C-4C43-876F-EEB16BCEE8BD}" srcOrd="1" destOrd="0" presId="urn:microsoft.com/office/officeart/2005/8/layout/hierarchy1"/>
    <dgm:cxn modelId="{09DF6ECB-97C3-4739-8741-69AB675C928D}" type="presParOf" srcId="{13D87FB8-CCE5-4BB4-B579-3F53DACAB5F4}" destId="{ED73C062-AC88-4953-BF1D-CA2665B6729C}" srcOrd="1" destOrd="0" presId="urn:microsoft.com/office/officeart/2005/8/layout/hierarchy1"/>
    <dgm:cxn modelId="{C2F7BB74-CC1A-416B-88AB-60C25597B84C}" type="presParOf" srcId="{C31B3E3D-9BF4-40AE-98D0-9CE6E1CCF5EE}" destId="{762C6A10-7BD3-4633-90EF-A92A8AE553C6}" srcOrd="4" destOrd="0" presId="urn:microsoft.com/office/officeart/2005/8/layout/hierarchy1"/>
    <dgm:cxn modelId="{014C7545-8A1D-40C6-BD8B-DB5AC05500EE}" type="presParOf" srcId="{C31B3E3D-9BF4-40AE-98D0-9CE6E1CCF5EE}" destId="{D5E6ECCF-8F7E-4D82-8408-BCADB971C240}" srcOrd="5" destOrd="0" presId="urn:microsoft.com/office/officeart/2005/8/layout/hierarchy1"/>
    <dgm:cxn modelId="{9401FBB8-1593-45E4-A497-8357A0CA4ED7}" type="presParOf" srcId="{D5E6ECCF-8F7E-4D82-8408-BCADB971C240}" destId="{EC504EBA-8F8F-451F-BB05-B709F883D474}" srcOrd="0" destOrd="0" presId="urn:microsoft.com/office/officeart/2005/8/layout/hierarchy1"/>
    <dgm:cxn modelId="{7439F499-701E-441D-9F9F-45ECFE1CE1CB}" type="presParOf" srcId="{EC504EBA-8F8F-451F-BB05-B709F883D474}" destId="{2C3016C0-BC66-478F-9B90-0448600F3864}" srcOrd="0" destOrd="0" presId="urn:microsoft.com/office/officeart/2005/8/layout/hierarchy1"/>
    <dgm:cxn modelId="{7604B642-9D33-48ED-8C19-A4BEC6FBFFFC}" type="presParOf" srcId="{EC504EBA-8F8F-451F-BB05-B709F883D474}" destId="{088B3341-C3AA-49FB-B362-B263E5BB1696}" srcOrd="1" destOrd="0" presId="urn:microsoft.com/office/officeart/2005/8/layout/hierarchy1"/>
    <dgm:cxn modelId="{DA381C1A-E875-4458-9F36-C67907DB18A2}" type="presParOf" srcId="{D5E6ECCF-8F7E-4D82-8408-BCADB971C240}" destId="{ED59F4CE-1D85-4166-85D3-DE3890BC2303}" srcOrd="1" destOrd="0" presId="urn:microsoft.com/office/officeart/2005/8/layout/hierarchy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2C6A10-7BD3-4633-90EF-A92A8AE553C6}">
      <dsp:nvSpPr>
        <dsp:cNvPr id="0" name=""/>
        <dsp:cNvSpPr/>
      </dsp:nvSpPr>
      <dsp:spPr>
        <a:xfrm>
          <a:off x="2952750" y="1692195"/>
          <a:ext cx="2095499" cy="498633"/>
        </a:xfrm>
        <a:custGeom>
          <a:avLst/>
          <a:gdLst/>
          <a:ahLst/>
          <a:cxnLst/>
          <a:rect l="0" t="0" r="0" b="0"/>
          <a:pathLst>
            <a:path>
              <a:moveTo>
                <a:pt x="0" y="0"/>
              </a:moveTo>
              <a:lnTo>
                <a:pt x="0" y="339804"/>
              </a:lnTo>
              <a:lnTo>
                <a:pt x="2095499" y="339804"/>
              </a:lnTo>
              <a:lnTo>
                <a:pt x="2095499" y="498633"/>
              </a:lnTo>
            </a:path>
          </a:pathLst>
        </a:custGeom>
        <a:noFill/>
        <a:ln w="25400" cap="flat" cmpd="sng" algn="ctr">
          <a:solidFill>
            <a:schemeClr val="accent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D1FF2220-15B0-41F1-ABD3-74F6E191BA6E}">
      <dsp:nvSpPr>
        <dsp:cNvPr id="0" name=""/>
        <dsp:cNvSpPr/>
      </dsp:nvSpPr>
      <dsp:spPr>
        <a:xfrm>
          <a:off x="2907030" y="1692195"/>
          <a:ext cx="91440" cy="498633"/>
        </a:xfrm>
        <a:custGeom>
          <a:avLst/>
          <a:gdLst/>
          <a:ahLst/>
          <a:cxnLst/>
          <a:rect l="0" t="0" r="0" b="0"/>
          <a:pathLst>
            <a:path>
              <a:moveTo>
                <a:pt x="45720" y="0"/>
              </a:moveTo>
              <a:lnTo>
                <a:pt x="45720" y="498633"/>
              </a:lnTo>
            </a:path>
          </a:pathLst>
        </a:custGeom>
        <a:noFill/>
        <a:ln w="25400" cap="flat" cmpd="sng" algn="ctr">
          <a:solidFill>
            <a:schemeClr val="accent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8DB61EA-94A2-482F-8699-34AC45BC4F0C}">
      <dsp:nvSpPr>
        <dsp:cNvPr id="0" name=""/>
        <dsp:cNvSpPr/>
      </dsp:nvSpPr>
      <dsp:spPr>
        <a:xfrm>
          <a:off x="857250" y="1692195"/>
          <a:ext cx="2095499" cy="498633"/>
        </a:xfrm>
        <a:custGeom>
          <a:avLst/>
          <a:gdLst/>
          <a:ahLst/>
          <a:cxnLst/>
          <a:rect l="0" t="0" r="0" b="0"/>
          <a:pathLst>
            <a:path>
              <a:moveTo>
                <a:pt x="2095499" y="0"/>
              </a:moveTo>
              <a:lnTo>
                <a:pt x="2095499" y="339804"/>
              </a:lnTo>
              <a:lnTo>
                <a:pt x="0" y="339804"/>
              </a:lnTo>
              <a:lnTo>
                <a:pt x="0" y="498633"/>
              </a:lnTo>
            </a:path>
          </a:pathLst>
        </a:custGeom>
        <a:noFill/>
        <a:ln w="25400" cap="flat" cmpd="sng" algn="ctr">
          <a:solidFill>
            <a:schemeClr val="accent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04EE1DE6-C1EF-40B9-9871-D13E72C3D7BB}">
      <dsp:nvSpPr>
        <dsp:cNvPr id="0" name=""/>
        <dsp:cNvSpPr/>
      </dsp:nvSpPr>
      <dsp:spPr>
        <a:xfrm>
          <a:off x="2095500" y="603488"/>
          <a:ext cx="1714499" cy="1088707"/>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572908C2-3C76-4B95-9361-AB9B59502847}">
      <dsp:nvSpPr>
        <dsp:cNvPr id="0" name=""/>
        <dsp:cNvSpPr/>
      </dsp:nvSpPr>
      <dsp:spPr>
        <a:xfrm>
          <a:off x="2286000" y="784463"/>
          <a:ext cx="1714499" cy="1088707"/>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pt-BR" sz="1800" kern="1200" dirty="0" smtClean="0"/>
            <a:t>Pagina Principal </a:t>
          </a:r>
        </a:p>
        <a:p>
          <a:pPr lvl="0" algn="ctr" defTabSz="800100">
            <a:lnSpc>
              <a:spcPct val="90000"/>
            </a:lnSpc>
            <a:spcBef>
              <a:spcPct val="0"/>
            </a:spcBef>
            <a:spcAft>
              <a:spcPct val="35000"/>
            </a:spcAft>
          </a:pPr>
          <a:r>
            <a:rPr lang="pt-BR" sz="1800" kern="1200" dirty="0" smtClean="0"/>
            <a:t>(Com imagem)</a:t>
          </a:r>
          <a:endParaRPr lang="pt-BR" sz="1800" kern="1200" dirty="0"/>
        </a:p>
      </dsp:txBody>
      <dsp:txXfrm>
        <a:off x="2317887" y="816350"/>
        <a:ext cx="1650725" cy="1024933"/>
      </dsp:txXfrm>
    </dsp:sp>
    <dsp:sp modelId="{7BC53D68-1B21-416A-9AF0-0C31110E849F}">
      <dsp:nvSpPr>
        <dsp:cNvPr id="0" name=""/>
        <dsp:cNvSpPr/>
      </dsp:nvSpPr>
      <dsp:spPr>
        <a:xfrm>
          <a:off x="0" y="2190829"/>
          <a:ext cx="1714499" cy="1088707"/>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BCE9F301-8BA1-4EE5-B597-F6312F179E75}">
      <dsp:nvSpPr>
        <dsp:cNvPr id="0" name=""/>
        <dsp:cNvSpPr/>
      </dsp:nvSpPr>
      <dsp:spPr>
        <a:xfrm>
          <a:off x="190500" y="2371804"/>
          <a:ext cx="1714499" cy="1088707"/>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pt-BR" sz="1800" kern="1200" dirty="0" smtClean="0"/>
            <a:t>Quem Somos</a:t>
          </a:r>
        </a:p>
        <a:p>
          <a:pPr lvl="0" algn="ctr" defTabSz="800100">
            <a:lnSpc>
              <a:spcPct val="90000"/>
            </a:lnSpc>
            <a:spcBef>
              <a:spcPct val="0"/>
            </a:spcBef>
            <a:spcAft>
              <a:spcPct val="35000"/>
            </a:spcAft>
          </a:pPr>
          <a:r>
            <a:rPr lang="pt-BR" sz="1800" kern="1200" dirty="0" smtClean="0"/>
            <a:t>(com texto em parágrafo)</a:t>
          </a:r>
          <a:endParaRPr lang="pt-BR" sz="1800" kern="1200" dirty="0"/>
        </a:p>
      </dsp:txBody>
      <dsp:txXfrm>
        <a:off x="222387" y="2403691"/>
        <a:ext cx="1650725" cy="1024933"/>
      </dsp:txXfrm>
    </dsp:sp>
    <dsp:sp modelId="{15314B79-BFE5-4FED-9876-E12D9F4D4B4F}">
      <dsp:nvSpPr>
        <dsp:cNvPr id="0" name=""/>
        <dsp:cNvSpPr/>
      </dsp:nvSpPr>
      <dsp:spPr>
        <a:xfrm>
          <a:off x="2095500" y="2190829"/>
          <a:ext cx="1714499" cy="1088707"/>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6E38021C-817C-4C43-876F-EEB16BCEE8BD}">
      <dsp:nvSpPr>
        <dsp:cNvPr id="0" name=""/>
        <dsp:cNvSpPr/>
      </dsp:nvSpPr>
      <dsp:spPr>
        <a:xfrm>
          <a:off x="2286000" y="2371804"/>
          <a:ext cx="1714499" cy="1088707"/>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pt-BR" sz="1800" kern="1200" dirty="0" smtClean="0"/>
            <a:t>Produtos</a:t>
          </a:r>
        </a:p>
        <a:p>
          <a:pPr lvl="0" algn="ctr" defTabSz="800100">
            <a:lnSpc>
              <a:spcPct val="90000"/>
            </a:lnSpc>
            <a:spcBef>
              <a:spcPct val="0"/>
            </a:spcBef>
            <a:spcAft>
              <a:spcPct val="35000"/>
            </a:spcAft>
          </a:pPr>
          <a:r>
            <a:rPr lang="pt-BR" sz="1800" kern="1200" dirty="0" smtClean="0"/>
            <a:t>(tabela de produtos)</a:t>
          </a:r>
          <a:endParaRPr lang="pt-BR" sz="1800" kern="1200" dirty="0"/>
        </a:p>
      </dsp:txBody>
      <dsp:txXfrm>
        <a:off x="2317887" y="2403691"/>
        <a:ext cx="1650725" cy="1024933"/>
      </dsp:txXfrm>
    </dsp:sp>
    <dsp:sp modelId="{2C3016C0-BC66-478F-9B90-0448600F3864}">
      <dsp:nvSpPr>
        <dsp:cNvPr id="0" name=""/>
        <dsp:cNvSpPr/>
      </dsp:nvSpPr>
      <dsp:spPr>
        <a:xfrm>
          <a:off x="4191000" y="2190829"/>
          <a:ext cx="1714499" cy="1088707"/>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88B3341-C3AA-49FB-B362-B263E5BB1696}">
      <dsp:nvSpPr>
        <dsp:cNvPr id="0" name=""/>
        <dsp:cNvSpPr/>
      </dsp:nvSpPr>
      <dsp:spPr>
        <a:xfrm>
          <a:off x="4381499" y="2371804"/>
          <a:ext cx="1714499" cy="1088707"/>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pt-BR" sz="1800" kern="1200" dirty="0" smtClean="0"/>
            <a:t>Fale Conosco</a:t>
          </a:r>
        </a:p>
        <a:p>
          <a:pPr lvl="0" algn="ctr" defTabSz="800100">
            <a:lnSpc>
              <a:spcPct val="90000"/>
            </a:lnSpc>
            <a:spcBef>
              <a:spcPct val="0"/>
            </a:spcBef>
            <a:spcAft>
              <a:spcPct val="35000"/>
            </a:spcAft>
          </a:pPr>
          <a:r>
            <a:rPr lang="pt-BR" sz="1800" kern="1200" dirty="0" smtClean="0"/>
            <a:t>(formulário)</a:t>
          </a:r>
          <a:endParaRPr lang="pt-BR" sz="1800" kern="1200" dirty="0"/>
        </a:p>
      </dsp:txBody>
      <dsp:txXfrm>
        <a:off x="4413386" y="2403691"/>
        <a:ext cx="1650725" cy="10249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9BB91D-7C27-420E-9748-E98B61D16E7F}">
      <dsp:nvSpPr>
        <dsp:cNvPr id="0" name=""/>
        <dsp:cNvSpPr/>
      </dsp:nvSpPr>
      <dsp:spPr>
        <a:xfrm>
          <a:off x="4830633" y="2446862"/>
          <a:ext cx="91440" cy="455782"/>
        </a:xfrm>
        <a:custGeom>
          <a:avLst/>
          <a:gdLst/>
          <a:ahLst/>
          <a:cxnLst/>
          <a:rect l="0" t="0" r="0" b="0"/>
          <a:pathLst>
            <a:path>
              <a:moveTo>
                <a:pt x="45720" y="0"/>
              </a:moveTo>
              <a:lnTo>
                <a:pt x="45720" y="455782"/>
              </a:lnTo>
            </a:path>
          </a:pathLst>
        </a:custGeom>
        <a:noFill/>
        <a:ln w="25400" cap="flat" cmpd="sng" algn="ctr">
          <a:solidFill>
            <a:schemeClr val="accent2">
              <a:shade val="8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762C6A10-7BD3-4633-90EF-A92A8AE553C6}">
      <dsp:nvSpPr>
        <dsp:cNvPr id="0" name=""/>
        <dsp:cNvSpPr/>
      </dsp:nvSpPr>
      <dsp:spPr>
        <a:xfrm>
          <a:off x="2960935" y="995933"/>
          <a:ext cx="1915417" cy="455782"/>
        </a:xfrm>
        <a:custGeom>
          <a:avLst/>
          <a:gdLst/>
          <a:ahLst/>
          <a:cxnLst/>
          <a:rect l="0" t="0" r="0" b="0"/>
          <a:pathLst>
            <a:path>
              <a:moveTo>
                <a:pt x="0" y="0"/>
              </a:moveTo>
              <a:lnTo>
                <a:pt x="0" y="310602"/>
              </a:lnTo>
              <a:lnTo>
                <a:pt x="1915417" y="310602"/>
              </a:lnTo>
              <a:lnTo>
                <a:pt x="1915417" y="455782"/>
              </a:lnTo>
            </a:path>
          </a:pathLst>
        </a:custGeom>
        <a:noFill/>
        <a:ln w="25400" cap="flat" cmpd="sng" algn="ctr">
          <a:solidFill>
            <a:schemeClr val="accent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D1FF2220-15B0-41F1-ABD3-74F6E191BA6E}">
      <dsp:nvSpPr>
        <dsp:cNvPr id="0" name=""/>
        <dsp:cNvSpPr/>
      </dsp:nvSpPr>
      <dsp:spPr>
        <a:xfrm>
          <a:off x="2915215" y="995933"/>
          <a:ext cx="91440" cy="455782"/>
        </a:xfrm>
        <a:custGeom>
          <a:avLst/>
          <a:gdLst/>
          <a:ahLst/>
          <a:cxnLst/>
          <a:rect l="0" t="0" r="0" b="0"/>
          <a:pathLst>
            <a:path>
              <a:moveTo>
                <a:pt x="45720" y="0"/>
              </a:moveTo>
              <a:lnTo>
                <a:pt x="45720" y="455782"/>
              </a:lnTo>
            </a:path>
          </a:pathLst>
        </a:custGeom>
        <a:noFill/>
        <a:ln w="25400" cap="flat" cmpd="sng" algn="ctr">
          <a:solidFill>
            <a:schemeClr val="accent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8DB61EA-94A2-482F-8699-34AC45BC4F0C}">
      <dsp:nvSpPr>
        <dsp:cNvPr id="0" name=""/>
        <dsp:cNvSpPr/>
      </dsp:nvSpPr>
      <dsp:spPr>
        <a:xfrm>
          <a:off x="1045517" y="995933"/>
          <a:ext cx="1915417" cy="455782"/>
        </a:xfrm>
        <a:custGeom>
          <a:avLst/>
          <a:gdLst/>
          <a:ahLst/>
          <a:cxnLst/>
          <a:rect l="0" t="0" r="0" b="0"/>
          <a:pathLst>
            <a:path>
              <a:moveTo>
                <a:pt x="1915417" y="0"/>
              </a:moveTo>
              <a:lnTo>
                <a:pt x="1915417" y="310602"/>
              </a:lnTo>
              <a:lnTo>
                <a:pt x="0" y="310602"/>
              </a:lnTo>
              <a:lnTo>
                <a:pt x="0" y="455782"/>
              </a:lnTo>
            </a:path>
          </a:pathLst>
        </a:custGeom>
        <a:noFill/>
        <a:ln w="25400" cap="flat" cmpd="sng" algn="ctr">
          <a:solidFill>
            <a:schemeClr val="accent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04EE1DE6-C1EF-40B9-9871-D13E72C3D7BB}">
      <dsp:nvSpPr>
        <dsp:cNvPr id="0" name=""/>
        <dsp:cNvSpPr/>
      </dsp:nvSpPr>
      <dsp:spPr>
        <a:xfrm>
          <a:off x="2177355" y="786"/>
          <a:ext cx="1567160" cy="995146"/>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572908C2-3C76-4B95-9361-AB9B59502847}">
      <dsp:nvSpPr>
        <dsp:cNvPr id="0" name=""/>
        <dsp:cNvSpPr/>
      </dsp:nvSpPr>
      <dsp:spPr>
        <a:xfrm>
          <a:off x="2351484" y="166208"/>
          <a:ext cx="1567160" cy="995146"/>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pt-BR" sz="1700" kern="1200" dirty="0" smtClean="0"/>
            <a:t>Pagina Principal </a:t>
          </a:r>
        </a:p>
        <a:p>
          <a:pPr lvl="0" algn="ctr" defTabSz="755650">
            <a:lnSpc>
              <a:spcPct val="90000"/>
            </a:lnSpc>
            <a:spcBef>
              <a:spcPct val="0"/>
            </a:spcBef>
            <a:spcAft>
              <a:spcPct val="35000"/>
            </a:spcAft>
          </a:pPr>
          <a:r>
            <a:rPr lang="pt-BR" sz="1700" kern="1200" dirty="0" smtClean="0"/>
            <a:t>(Com imagem)</a:t>
          </a:r>
          <a:endParaRPr lang="pt-BR" sz="1700" kern="1200" dirty="0"/>
        </a:p>
      </dsp:txBody>
      <dsp:txXfrm>
        <a:off x="2380631" y="195355"/>
        <a:ext cx="1508866" cy="936852"/>
      </dsp:txXfrm>
    </dsp:sp>
    <dsp:sp modelId="{7BC53D68-1B21-416A-9AF0-0C31110E849F}">
      <dsp:nvSpPr>
        <dsp:cNvPr id="0" name=""/>
        <dsp:cNvSpPr/>
      </dsp:nvSpPr>
      <dsp:spPr>
        <a:xfrm>
          <a:off x="261937" y="1451715"/>
          <a:ext cx="1567160" cy="995146"/>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BCE9F301-8BA1-4EE5-B597-F6312F179E75}">
      <dsp:nvSpPr>
        <dsp:cNvPr id="0" name=""/>
        <dsp:cNvSpPr/>
      </dsp:nvSpPr>
      <dsp:spPr>
        <a:xfrm>
          <a:off x="436066" y="1617137"/>
          <a:ext cx="1567160" cy="995146"/>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pt-BR" sz="1700" kern="1200" dirty="0" smtClean="0"/>
            <a:t>Quem Somos</a:t>
          </a:r>
        </a:p>
        <a:p>
          <a:pPr lvl="0" algn="ctr" defTabSz="755650">
            <a:lnSpc>
              <a:spcPct val="90000"/>
            </a:lnSpc>
            <a:spcBef>
              <a:spcPct val="0"/>
            </a:spcBef>
            <a:spcAft>
              <a:spcPct val="35000"/>
            </a:spcAft>
          </a:pPr>
          <a:r>
            <a:rPr lang="pt-BR" sz="1700" kern="1200" dirty="0" smtClean="0"/>
            <a:t>(com texto em parágrafo)</a:t>
          </a:r>
          <a:endParaRPr lang="pt-BR" sz="1700" kern="1200" dirty="0"/>
        </a:p>
      </dsp:txBody>
      <dsp:txXfrm>
        <a:off x="465213" y="1646284"/>
        <a:ext cx="1508866" cy="936852"/>
      </dsp:txXfrm>
    </dsp:sp>
    <dsp:sp modelId="{15314B79-BFE5-4FED-9876-E12D9F4D4B4F}">
      <dsp:nvSpPr>
        <dsp:cNvPr id="0" name=""/>
        <dsp:cNvSpPr/>
      </dsp:nvSpPr>
      <dsp:spPr>
        <a:xfrm>
          <a:off x="2177355" y="1451715"/>
          <a:ext cx="1567160" cy="995146"/>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6E38021C-817C-4C43-876F-EEB16BCEE8BD}">
      <dsp:nvSpPr>
        <dsp:cNvPr id="0" name=""/>
        <dsp:cNvSpPr/>
      </dsp:nvSpPr>
      <dsp:spPr>
        <a:xfrm>
          <a:off x="2351484" y="1617137"/>
          <a:ext cx="1567160" cy="995146"/>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pt-BR" sz="1700" kern="1200" dirty="0" smtClean="0"/>
            <a:t>Produtos</a:t>
          </a:r>
        </a:p>
        <a:p>
          <a:pPr lvl="0" algn="ctr" defTabSz="755650">
            <a:lnSpc>
              <a:spcPct val="90000"/>
            </a:lnSpc>
            <a:spcBef>
              <a:spcPct val="0"/>
            </a:spcBef>
            <a:spcAft>
              <a:spcPct val="35000"/>
            </a:spcAft>
          </a:pPr>
          <a:r>
            <a:rPr lang="pt-BR" sz="1700" kern="1200" dirty="0" smtClean="0"/>
            <a:t>(tabela de produtos)</a:t>
          </a:r>
          <a:endParaRPr lang="pt-BR" sz="1700" kern="1200" dirty="0"/>
        </a:p>
      </dsp:txBody>
      <dsp:txXfrm>
        <a:off x="2380631" y="1646284"/>
        <a:ext cx="1508866" cy="936852"/>
      </dsp:txXfrm>
    </dsp:sp>
    <dsp:sp modelId="{2C3016C0-BC66-478F-9B90-0448600F3864}">
      <dsp:nvSpPr>
        <dsp:cNvPr id="0" name=""/>
        <dsp:cNvSpPr/>
      </dsp:nvSpPr>
      <dsp:spPr>
        <a:xfrm>
          <a:off x="4092773" y="1451715"/>
          <a:ext cx="1567160" cy="995146"/>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88B3341-C3AA-49FB-B362-B263E5BB1696}">
      <dsp:nvSpPr>
        <dsp:cNvPr id="0" name=""/>
        <dsp:cNvSpPr/>
      </dsp:nvSpPr>
      <dsp:spPr>
        <a:xfrm>
          <a:off x="4266902" y="1617137"/>
          <a:ext cx="1567160" cy="995146"/>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pt-BR" sz="1700" kern="1200" dirty="0" smtClean="0"/>
            <a:t>Fale Conosco</a:t>
          </a:r>
        </a:p>
        <a:p>
          <a:pPr lvl="0" algn="ctr" defTabSz="755650">
            <a:lnSpc>
              <a:spcPct val="90000"/>
            </a:lnSpc>
            <a:spcBef>
              <a:spcPct val="0"/>
            </a:spcBef>
            <a:spcAft>
              <a:spcPct val="35000"/>
            </a:spcAft>
          </a:pPr>
          <a:r>
            <a:rPr lang="pt-BR" sz="1700" kern="1200" dirty="0" smtClean="0"/>
            <a:t>(formulário)</a:t>
          </a:r>
          <a:endParaRPr lang="pt-BR" sz="1700" kern="1200" dirty="0"/>
        </a:p>
      </dsp:txBody>
      <dsp:txXfrm>
        <a:off x="4296049" y="1646284"/>
        <a:ext cx="1508866" cy="936852"/>
      </dsp:txXfrm>
    </dsp:sp>
    <dsp:sp modelId="{37498E62-7F32-42C6-9145-BF8946321339}">
      <dsp:nvSpPr>
        <dsp:cNvPr id="0" name=""/>
        <dsp:cNvSpPr/>
      </dsp:nvSpPr>
      <dsp:spPr>
        <a:xfrm>
          <a:off x="4092773" y="2902644"/>
          <a:ext cx="1567160" cy="995146"/>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9107588B-37B4-47AC-9DD0-88515B0110FD}">
      <dsp:nvSpPr>
        <dsp:cNvPr id="0" name=""/>
        <dsp:cNvSpPr/>
      </dsp:nvSpPr>
      <dsp:spPr>
        <a:xfrm>
          <a:off x="4266902" y="3068066"/>
          <a:ext cx="1567160" cy="995146"/>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pt-BR" sz="1700" kern="1200" dirty="0" smtClean="0"/>
            <a:t>Evento (Exibir mensagem quando vazio)</a:t>
          </a:r>
          <a:endParaRPr lang="pt-BR" sz="1700" kern="1200" dirty="0"/>
        </a:p>
      </dsp:txBody>
      <dsp:txXfrm>
        <a:off x="4296049" y="3097213"/>
        <a:ext cx="1508866" cy="9368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2C6A10-7BD3-4633-90EF-A92A8AE553C6}">
      <dsp:nvSpPr>
        <dsp:cNvPr id="0" name=""/>
        <dsp:cNvSpPr/>
      </dsp:nvSpPr>
      <dsp:spPr>
        <a:xfrm>
          <a:off x="2952750" y="1692195"/>
          <a:ext cx="2095499" cy="498633"/>
        </a:xfrm>
        <a:custGeom>
          <a:avLst/>
          <a:gdLst/>
          <a:ahLst/>
          <a:cxnLst/>
          <a:rect l="0" t="0" r="0" b="0"/>
          <a:pathLst>
            <a:path>
              <a:moveTo>
                <a:pt x="0" y="0"/>
              </a:moveTo>
              <a:lnTo>
                <a:pt x="0" y="339804"/>
              </a:lnTo>
              <a:lnTo>
                <a:pt x="2095499" y="339804"/>
              </a:lnTo>
              <a:lnTo>
                <a:pt x="2095499" y="498633"/>
              </a:lnTo>
            </a:path>
          </a:pathLst>
        </a:custGeom>
        <a:noFill/>
        <a:ln w="25400" cap="flat" cmpd="sng" algn="ctr">
          <a:solidFill>
            <a:schemeClr val="accent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D1FF2220-15B0-41F1-ABD3-74F6E191BA6E}">
      <dsp:nvSpPr>
        <dsp:cNvPr id="0" name=""/>
        <dsp:cNvSpPr/>
      </dsp:nvSpPr>
      <dsp:spPr>
        <a:xfrm>
          <a:off x="2907030" y="1692195"/>
          <a:ext cx="91440" cy="498633"/>
        </a:xfrm>
        <a:custGeom>
          <a:avLst/>
          <a:gdLst/>
          <a:ahLst/>
          <a:cxnLst/>
          <a:rect l="0" t="0" r="0" b="0"/>
          <a:pathLst>
            <a:path>
              <a:moveTo>
                <a:pt x="45720" y="0"/>
              </a:moveTo>
              <a:lnTo>
                <a:pt x="45720" y="498633"/>
              </a:lnTo>
            </a:path>
          </a:pathLst>
        </a:custGeom>
        <a:noFill/>
        <a:ln w="25400" cap="flat" cmpd="sng" algn="ctr">
          <a:solidFill>
            <a:schemeClr val="accent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8DB61EA-94A2-482F-8699-34AC45BC4F0C}">
      <dsp:nvSpPr>
        <dsp:cNvPr id="0" name=""/>
        <dsp:cNvSpPr/>
      </dsp:nvSpPr>
      <dsp:spPr>
        <a:xfrm>
          <a:off x="857250" y="1692195"/>
          <a:ext cx="2095499" cy="498633"/>
        </a:xfrm>
        <a:custGeom>
          <a:avLst/>
          <a:gdLst/>
          <a:ahLst/>
          <a:cxnLst/>
          <a:rect l="0" t="0" r="0" b="0"/>
          <a:pathLst>
            <a:path>
              <a:moveTo>
                <a:pt x="2095499" y="0"/>
              </a:moveTo>
              <a:lnTo>
                <a:pt x="2095499" y="339804"/>
              </a:lnTo>
              <a:lnTo>
                <a:pt x="0" y="339804"/>
              </a:lnTo>
              <a:lnTo>
                <a:pt x="0" y="498633"/>
              </a:lnTo>
            </a:path>
          </a:pathLst>
        </a:custGeom>
        <a:noFill/>
        <a:ln w="25400" cap="flat" cmpd="sng" algn="ctr">
          <a:solidFill>
            <a:schemeClr val="accent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04EE1DE6-C1EF-40B9-9871-D13E72C3D7BB}">
      <dsp:nvSpPr>
        <dsp:cNvPr id="0" name=""/>
        <dsp:cNvSpPr/>
      </dsp:nvSpPr>
      <dsp:spPr>
        <a:xfrm>
          <a:off x="2095500" y="603488"/>
          <a:ext cx="1714499" cy="1088707"/>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572908C2-3C76-4B95-9361-AB9B59502847}">
      <dsp:nvSpPr>
        <dsp:cNvPr id="0" name=""/>
        <dsp:cNvSpPr/>
      </dsp:nvSpPr>
      <dsp:spPr>
        <a:xfrm>
          <a:off x="2286000" y="784463"/>
          <a:ext cx="1714499" cy="1088707"/>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pt-BR" sz="1800" kern="1200" dirty="0" smtClean="0"/>
            <a:t>Pagina Principal </a:t>
          </a:r>
        </a:p>
        <a:p>
          <a:pPr lvl="0" algn="ctr" defTabSz="800100">
            <a:lnSpc>
              <a:spcPct val="90000"/>
            </a:lnSpc>
            <a:spcBef>
              <a:spcPct val="0"/>
            </a:spcBef>
            <a:spcAft>
              <a:spcPct val="35000"/>
            </a:spcAft>
          </a:pPr>
          <a:r>
            <a:rPr lang="pt-BR" sz="1800" kern="1200" dirty="0" smtClean="0"/>
            <a:t>(Com imagem)</a:t>
          </a:r>
          <a:endParaRPr lang="pt-BR" sz="1800" kern="1200" dirty="0"/>
        </a:p>
      </dsp:txBody>
      <dsp:txXfrm>
        <a:off x="2317887" y="816350"/>
        <a:ext cx="1650725" cy="1024933"/>
      </dsp:txXfrm>
    </dsp:sp>
    <dsp:sp modelId="{7BC53D68-1B21-416A-9AF0-0C31110E849F}">
      <dsp:nvSpPr>
        <dsp:cNvPr id="0" name=""/>
        <dsp:cNvSpPr/>
      </dsp:nvSpPr>
      <dsp:spPr>
        <a:xfrm>
          <a:off x="0" y="2190829"/>
          <a:ext cx="1714499" cy="1088707"/>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BCE9F301-8BA1-4EE5-B597-F6312F179E75}">
      <dsp:nvSpPr>
        <dsp:cNvPr id="0" name=""/>
        <dsp:cNvSpPr/>
      </dsp:nvSpPr>
      <dsp:spPr>
        <a:xfrm>
          <a:off x="190500" y="2371804"/>
          <a:ext cx="1714499" cy="1088707"/>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pt-BR" sz="1800" kern="1200" dirty="0" smtClean="0"/>
            <a:t>Quem Somos</a:t>
          </a:r>
        </a:p>
        <a:p>
          <a:pPr lvl="0" algn="ctr" defTabSz="800100">
            <a:lnSpc>
              <a:spcPct val="90000"/>
            </a:lnSpc>
            <a:spcBef>
              <a:spcPct val="0"/>
            </a:spcBef>
            <a:spcAft>
              <a:spcPct val="35000"/>
            </a:spcAft>
          </a:pPr>
          <a:r>
            <a:rPr lang="pt-BR" sz="1800" kern="1200" dirty="0" smtClean="0"/>
            <a:t>(com texto em parágrafo)</a:t>
          </a:r>
          <a:endParaRPr lang="pt-BR" sz="1800" kern="1200" dirty="0"/>
        </a:p>
      </dsp:txBody>
      <dsp:txXfrm>
        <a:off x="222387" y="2403691"/>
        <a:ext cx="1650725" cy="1024933"/>
      </dsp:txXfrm>
    </dsp:sp>
    <dsp:sp modelId="{15314B79-BFE5-4FED-9876-E12D9F4D4B4F}">
      <dsp:nvSpPr>
        <dsp:cNvPr id="0" name=""/>
        <dsp:cNvSpPr/>
      </dsp:nvSpPr>
      <dsp:spPr>
        <a:xfrm>
          <a:off x="2095500" y="2190829"/>
          <a:ext cx="1714499" cy="1088707"/>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6E38021C-817C-4C43-876F-EEB16BCEE8BD}">
      <dsp:nvSpPr>
        <dsp:cNvPr id="0" name=""/>
        <dsp:cNvSpPr/>
      </dsp:nvSpPr>
      <dsp:spPr>
        <a:xfrm>
          <a:off x="2286000" y="2371804"/>
          <a:ext cx="1714499" cy="1088707"/>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pt-BR" sz="1800" kern="1200" dirty="0" smtClean="0"/>
            <a:t>Produtos</a:t>
          </a:r>
        </a:p>
        <a:p>
          <a:pPr lvl="0" algn="ctr" defTabSz="800100">
            <a:lnSpc>
              <a:spcPct val="90000"/>
            </a:lnSpc>
            <a:spcBef>
              <a:spcPct val="0"/>
            </a:spcBef>
            <a:spcAft>
              <a:spcPct val="35000"/>
            </a:spcAft>
          </a:pPr>
          <a:r>
            <a:rPr lang="pt-BR" sz="1800" kern="1200" dirty="0" smtClean="0"/>
            <a:t>(tabela de produtos)</a:t>
          </a:r>
          <a:endParaRPr lang="pt-BR" sz="1800" kern="1200" dirty="0"/>
        </a:p>
      </dsp:txBody>
      <dsp:txXfrm>
        <a:off x="2317887" y="2403691"/>
        <a:ext cx="1650725" cy="1024933"/>
      </dsp:txXfrm>
    </dsp:sp>
    <dsp:sp modelId="{2C3016C0-BC66-478F-9B90-0448600F3864}">
      <dsp:nvSpPr>
        <dsp:cNvPr id="0" name=""/>
        <dsp:cNvSpPr/>
      </dsp:nvSpPr>
      <dsp:spPr>
        <a:xfrm>
          <a:off x="4191000" y="2190829"/>
          <a:ext cx="1714499" cy="1088707"/>
        </a:xfrm>
        <a:prstGeom prst="roundRect">
          <a:avLst>
            <a:gd name="adj" fmla="val 10000"/>
          </a:avLst>
        </a:prstGeom>
        <a:solidFill>
          <a:schemeClr val="lt1">
            <a:hueOff val="0"/>
            <a:satOff val="0"/>
            <a:lumOff val="0"/>
            <a:alphaOff val="0"/>
          </a:schemeClr>
        </a:solidFill>
        <a:ln>
          <a:noFill/>
        </a:ln>
        <a:effectLst>
          <a:outerShdw blurRad="50800" dist="25400" algn="bl"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88B3341-C3AA-49FB-B362-B263E5BB1696}">
      <dsp:nvSpPr>
        <dsp:cNvPr id="0" name=""/>
        <dsp:cNvSpPr/>
      </dsp:nvSpPr>
      <dsp:spPr>
        <a:xfrm>
          <a:off x="4381499" y="2371804"/>
          <a:ext cx="1714499" cy="1088707"/>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ln>
        <a:effectLst>
          <a:outerShdw blurRad="50800" dist="25400" algn="bl" rotWithShape="0">
            <a:srgbClr val="000000">
              <a:alpha val="60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pt-BR" sz="1800" kern="1200" dirty="0" smtClean="0"/>
            <a:t>Fale Conosco</a:t>
          </a:r>
        </a:p>
        <a:p>
          <a:pPr lvl="0" algn="ctr" defTabSz="800100">
            <a:lnSpc>
              <a:spcPct val="90000"/>
            </a:lnSpc>
            <a:spcBef>
              <a:spcPct val="0"/>
            </a:spcBef>
            <a:spcAft>
              <a:spcPct val="35000"/>
            </a:spcAft>
          </a:pPr>
          <a:r>
            <a:rPr lang="pt-BR" sz="1800" kern="1200" dirty="0" smtClean="0"/>
            <a:t>(formulário)</a:t>
          </a:r>
          <a:endParaRPr lang="pt-BR" sz="1800" kern="1200" dirty="0"/>
        </a:p>
      </dsp:txBody>
      <dsp:txXfrm>
        <a:off x="4413386" y="2403691"/>
        <a:ext cx="1650725" cy="102493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jp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06992C4-05F3-4E4A-B329-4C7C6AD22CBC}" type="datetimeFigureOut">
              <a:rPr lang="pt-BR" smtClean="0"/>
              <a:pPr/>
              <a:t>09/10/2017</a:t>
            </a:fld>
            <a:endParaRPr lang="pt-BR"/>
          </a:p>
        </p:txBody>
      </p:sp>
      <p:sp>
        <p:nvSpPr>
          <p:cNvPr id="4" name="Espaço Reservado para Imagem de Sli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pt-BR" smtClean="0"/>
              <a:t>Clique para editar os estilos do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B9942F4-3653-4D75-83FF-1DA558352417}" type="slidenum">
              <a:rPr lang="pt-BR" smtClean="0"/>
              <a:pPr/>
              <a:t>‹nº›</a:t>
            </a:fld>
            <a:endParaRPr lang="pt-BR"/>
          </a:p>
        </p:txBody>
      </p:sp>
    </p:spTree>
    <p:extLst>
      <p:ext uri="{BB962C8B-B14F-4D97-AF65-F5344CB8AC3E}">
        <p14:creationId xmlns:p14="http://schemas.microsoft.com/office/powerpoint/2010/main" val="1353758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63</a:t>
            </a:fld>
            <a:endParaRPr lang="pt-BR"/>
          </a:p>
        </p:txBody>
      </p:sp>
    </p:spTree>
    <p:extLst>
      <p:ext uri="{BB962C8B-B14F-4D97-AF65-F5344CB8AC3E}">
        <p14:creationId xmlns:p14="http://schemas.microsoft.com/office/powerpoint/2010/main" val="8383040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95</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96</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97</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98</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99</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100</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87</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88</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89</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90</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91</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92</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93</a:t>
            </a:fld>
            <a:endParaRPr lang="pt-BR"/>
          </a:p>
        </p:txBody>
      </p:sp>
    </p:spTree>
    <p:extLst>
      <p:ext uri="{BB962C8B-B14F-4D97-AF65-F5344CB8AC3E}">
        <p14:creationId xmlns:p14="http://schemas.microsoft.com/office/powerpoint/2010/main" val="230672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0B9942F4-3653-4D75-83FF-1DA558352417}" type="slidenum">
              <a:rPr lang="pt-BR" smtClean="0"/>
              <a:pPr/>
              <a:t>94</a:t>
            </a:fld>
            <a:endParaRPr lang="pt-BR"/>
          </a:p>
        </p:txBody>
      </p:sp>
    </p:spTree>
    <p:extLst>
      <p:ext uri="{BB962C8B-B14F-4D97-AF65-F5344CB8AC3E}">
        <p14:creationId xmlns:p14="http://schemas.microsoft.com/office/powerpoint/2010/main" val="230672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pt-BR" smtClean="0"/>
              <a:t>Clique para editar o título mestre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smtClean="0"/>
              <a:t>Clique para editar o estilo do subtítulo mestre</a:t>
            </a:r>
            <a:endParaRPr lang="en-US" dirty="0"/>
          </a:p>
        </p:txBody>
      </p:sp>
      <p:sp>
        <p:nvSpPr>
          <p:cNvPr id="4" name="Date Placeholder 3"/>
          <p:cNvSpPr>
            <a:spLocks noGrp="1"/>
          </p:cNvSpPr>
          <p:nvPr>
            <p:ph type="dt" sz="half" idx="10"/>
          </p:nvPr>
        </p:nvSpPr>
        <p:spPr/>
        <p:txBody>
          <a:bodyPr/>
          <a:lstStyle/>
          <a:p>
            <a:fld id="{0E28F436-1719-4D5C-94CD-381F1D95BF9D}" type="datetime1">
              <a:rPr lang="pt-BR" smtClean="0"/>
              <a:t>09/10/2017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3EC6B844-A2DB-404B-BAB7-7EE0DE61AAEF}" type="slidenum">
              <a:rPr lang="pt-BR" smtClean="0"/>
              <a:pPr/>
              <a:t>‹nº›</a:t>
            </a:fld>
            <a:endParaRPr lang="pt-B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a:p>
        </p:txBody>
      </p:sp>
      <p:sp>
        <p:nvSpPr>
          <p:cNvPr id="3" name="Vertical Text Placeholder 2"/>
          <p:cNvSpPr>
            <a:spLocks noGrp="1"/>
          </p:cNvSpPr>
          <p:nvPr>
            <p:ph type="body" orient="vert" idx="1"/>
          </p:nvPr>
        </p:nvSpPr>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4" name="Date Placeholder 3"/>
          <p:cNvSpPr>
            <a:spLocks noGrp="1"/>
          </p:cNvSpPr>
          <p:nvPr>
            <p:ph type="dt" sz="half" idx="10"/>
          </p:nvPr>
        </p:nvSpPr>
        <p:spPr/>
        <p:txBody>
          <a:bodyPr/>
          <a:lstStyle/>
          <a:p>
            <a:fld id="{EEC563C5-9BE9-4428-BF05-D69B310039DE}" type="datetime1">
              <a:rPr lang="pt-BR" smtClean="0"/>
              <a:t>09/10/2017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3EC6B844-A2DB-404B-BAB7-7EE0DE61AAEF}" type="slidenum">
              <a:rPr lang="pt-BR" smtClean="0"/>
              <a:pPr/>
              <a:t>‹nº›</a:t>
            </a:fld>
            <a:endParaRPr lang="pt-B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pt-BR" smtClean="0"/>
              <a:t>Clique para editar o título mestre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4" name="Date Placeholder 3"/>
          <p:cNvSpPr>
            <a:spLocks noGrp="1"/>
          </p:cNvSpPr>
          <p:nvPr>
            <p:ph type="dt" sz="half" idx="10"/>
          </p:nvPr>
        </p:nvSpPr>
        <p:spPr/>
        <p:txBody>
          <a:bodyPr/>
          <a:lstStyle/>
          <a:p>
            <a:fld id="{03612366-5BB0-4C9A-923E-0CA4F701F4A7}" type="datetime1">
              <a:rPr lang="pt-BR" smtClean="0"/>
              <a:t>09/10/2017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3EC6B844-A2DB-404B-BAB7-7EE0DE61AAEF}" type="slidenum">
              <a:rPr lang="pt-BR" smtClean="0"/>
              <a:pPr/>
              <a:t>‹nº›</a:t>
            </a:fld>
            <a:endParaRPr lang="pt-B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a:p>
        </p:txBody>
      </p:sp>
      <p:sp>
        <p:nvSpPr>
          <p:cNvPr id="3" name="Content Placeholder 2"/>
          <p:cNvSpPr>
            <a:spLocks noGrp="1"/>
          </p:cNvSpPr>
          <p:nvPr>
            <p:ph idx="1"/>
          </p:nvPr>
        </p:nvSpPr>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4" name="Date Placeholder 3"/>
          <p:cNvSpPr>
            <a:spLocks noGrp="1"/>
          </p:cNvSpPr>
          <p:nvPr>
            <p:ph type="dt" sz="half" idx="10"/>
          </p:nvPr>
        </p:nvSpPr>
        <p:spPr/>
        <p:txBody>
          <a:bodyPr/>
          <a:lstStyle/>
          <a:p>
            <a:fld id="{F188A730-F6C7-460C-A64A-E382DD9C28ED}" type="datetime1">
              <a:rPr lang="pt-BR" smtClean="0"/>
              <a:t>09/10/2017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3EC6B844-A2DB-404B-BAB7-7EE0DE61AAEF}" type="slidenum">
              <a:rPr lang="pt-BR" smtClean="0"/>
              <a:pPr/>
              <a:t>‹nº›</a:t>
            </a:fld>
            <a:endParaRPr lang="pt-B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pt-BR" smtClean="0"/>
              <a:t>Clique para editar o título mestre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62FE78BE-4322-4556-844A-B4F17D2A17E4}" type="datetime1">
              <a:rPr lang="pt-BR" smtClean="0"/>
              <a:t>09/10/2017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3EC6B844-A2DB-404B-BAB7-7EE0DE61AAEF}" type="slidenum">
              <a:rPr lang="pt-BR" smtClean="0"/>
              <a:pPr/>
              <a:t>‹nº›</a:t>
            </a:fld>
            <a:endParaRPr lang="pt-B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Date Placeholder 4"/>
          <p:cNvSpPr>
            <a:spLocks noGrp="1"/>
          </p:cNvSpPr>
          <p:nvPr>
            <p:ph type="dt" sz="half" idx="10"/>
          </p:nvPr>
        </p:nvSpPr>
        <p:spPr/>
        <p:txBody>
          <a:bodyPr/>
          <a:lstStyle/>
          <a:p>
            <a:fld id="{6EA9FF1B-46F0-4948-8801-D4EC1F7A1DAD}" type="datetime1">
              <a:rPr lang="pt-BR" smtClean="0"/>
              <a:t>09/10/2017</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3EC6B844-A2DB-404B-BAB7-7EE0DE61AAEF}" type="slidenum">
              <a:rPr lang="pt-BR" smtClean="0"/>
              <a:pPr/>
              <a:t>‹nº›</a:t>
            </a:fld>
            <a:endParaRPr lang="pt-B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smtClean="0"/>
              <a:t>Clique para editar o título mestre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7" name="Date Placeholder 6"/>
          <p:cNvSpPr>
            <a:spLocks noGrp="1"/>
          </p:cNvSpPr>
          <p:nvPr>
            <p:ph type="dt" sz="half" idx="10"/>
          </p:nvPr>
        </p:nvSpPr>
        <p:spPr/>
        <p:txBody>
          <a:bodyPr/>
          <a:lstStyle/>
          <a:p>
            <a:fld id="{841CB7F1-0B76-4DAE-BD72-34366D581FD6}" type="datetime1">
              <a:rPr lang="pt-BR" smtClean="0"/>
              <a:t>09/10/2017</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3EC6B844-A2DB-404B-BAB7-7EE0DE61AAEF}" type="slidenum">
              <a:rPr lang="pt-BR" smtClean="0"/>
              <a:pPr/>
              <a:t>‹nº›</a:t>
            </a:fld>
            <a:endParaRPr lang="pt-B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a:p>
        </p:txBody>
      </p:sp>
      <p:sp>
        <p:nvSpPr>
          <p:cNvPr id="3" name="Date Placeholder 2"/>
          <p:cNvSpPr>
            <a:spLocks noGrp="1"/>
          </p:cNvSpPr>
          <p:nvPr>
            <p:ph type="dt" sz="half" idx="10"/>
          </p:nvPr>
        </p:nvSpPr>
        <p:spPr/>
        <p:txBody>
          <a:bodyPr/>
          <a:lstStyle/>
          <a:p>
            <a:fld id="{45F2A60D-B3E7-433F-A8FA-B019D926A7A7}" type="datetime1">
              <a:rPr lang="pt-BR" smtClean="0"/>
              <a:t>09/10/2017</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3EC6B844-A2DB-404B-BAB7-7EE0DE61AAEF}" type="slidenum">
              <a:rPr lang="pt-BR" smtClean="0"/>
              <a:pPr/>
              <a:t>‹nº›</a:t>
            </a:fld>
            <a:endParaRPr lang="pt-B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504D4-8167-4E04-A3DE-2EDA20131CF8}" type="datetime1">
              <a:rPr lang="pt-BR" smtClean="0"/>
              <a:t>09/10/2017</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3EC6B844-A2DB-404B-BAB7-7EE0DE61AAEF}" type="slidenum">
              <a:rPr lang="pt-BR" smtClean="0"/>
              <a:pPr/>
              <a:t>‹nº›</a:t>
            </a:fld>
            <a:endParaRPr lang="pt-B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pt-BR" smtClean="0"/>
              <a:t>Clique para editar o título mestre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D46A662B-30E8-486C-B9AC-DDC067F17C5E}" type="datetime1">
              <a:rPr lang="pt-BR" smtClean="0"/>
              <a:t>09/10/2017</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3EC6B844-A2DB-404B-BAB7-7EE0DE61AAEF}" type="slidenum">
              <a:rPr lang="pt-BR" smtClean="0"/>
              <a:pPr/>
              <a:t>‹nº›</a:t>
            </a:fld>
            <a:endParaRPr lang="pt-BR"/>
          </a:p>
        </p:txBody>
      </p:sp>
      <p:sp>
        <p:nvSpPr>
          <p:cNvPr id="9" name="Content Placeholder 8"/>
          <p:cNvSpPr>
            <a:spLocks noGrp="1"/>
          </p:cNvSpPr>
          <p:nvPr>
            <p:ph sz="quarter" idx="13"/>
          </p:nvPr>
        </p:nvSpPr>
        <p:spPr>
          <a:xfrm>
            <a:off x="304800" y="381000"/>
            <a:ext cx="7772400" cy="4942840"/>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pt-BR" smtClean="0"/>
              <a:t>Clique para editar o título mestre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8" name="Date Placeholder 7"/>
          <p:cNvSpPr>
            <a:spLocks noGrp="1"/>
          </p:cNvSpPr>
          <p:nvPr>
            <p:ph type="dt" sz="half" idx="10"/>
          </p:nvPr>
        </p:nvSpPr>
        <p:spPr/>
        <p:txBody>
          <a:bodyPr/>
          <a:lstStyle/>
          <a:p>
            <a:fld id="{38CAD142-F0F0-4A69-A308-18214F87E2A5}" type="datetime1">
              <a:rPr lang="pt-BR" smtClean="0"/>
              <a:t>09/10/2017</a:t>
            </a:fld>
            <a:endParaRPr lang="pt-BR"/>
          </a:p>
        </p:txBody>
      </p:sp>
      <p:sp>
        <p:nvSpPr>
          <p:cNvPr id="9" name="Slide Number Placeholder 8"/>
          <p:cNvSpPr>
            <a:spLocks noGrp="1"/>
          </p:cNvSpPr>
          <p:nvPr>
            <p:ph type="sldNum" sz="quarter" idx="11"/>
          </p:nvPr>
        </p:nvSpPr>
        <p:spPr/>
        <p:txBody>
          <a:bodyPr/>
          <a:lstStyle/>
          <a:p>
            <a:fld id="{3EC6B844-A2DB-404B-BAB7-7EE0DE61AAEF}" type="slidenum">
              <a:rPr lang="pt-BR" smtClean="0"/>
              <a:pPr/>
              <a:t>‹nº›</a:t>
            </a:fld>
            <a:endParaRPr lang="pt-BR"/>
          </a:p>
        </p:txBody>
      </p:sp>
      <p:sp>
        <p:nvSpPr>
          <p:cNvPr id="10" name="Footer Placeholder 9"/>
          <p:cNvSpPr>
            <a:spLocks noGrp="1"/>
          </p:cNvSpPr>
          <p:nvPr>
            <p:ph type="ftr" sz="quarter" idx="12"/>
          </p:nvPr>
        </p:nvSpPr>
        <p:spPr/>
        <p:txBody>
          <a:bodyPr/>
          <a:lstStyle/>
          <a:p>
            <a:endParaRPr lang="pt-B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pt-BR" smtClean="0"/>
              <a:t>Clique para editar o título mestre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3EC6B844-A2DB-404B-BAB7-7EE0DE61AAEF}" type="slidenum">
              <a:rPr lang="pt-BR" smtClean="0"/>
              <a:pPr/>
              <a:t>‹nº›</a:t>
            </a:fld>
            <a:endParaRPr lang="pt-BR"/>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pt-BR"/>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155B8815-BEE5-4934-BFBF-341DD0AC6558}" type="datetime1">
              <a:rPr lang="pt-BR" smtClean="0"/>
              <a:t>09/10/2017</a:t>
            </a:fld>
            <a:endParaRPr lang="pt-B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10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0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tomcat.apache.org/whichversion.html"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2.xml.rels><?xml version="1.0" encoding="UTF-8" standalone="yes"?>
<Relationships xmlns="http://schemas.openxmlformats.org/package/2006/relationships"><Relationship Id="rId3" Type="http://schemas.openxmlformats.org/officeDocument/2006/relationships/hyperlink" Target="https://tableless.com.br/fazendo-um-slide-menu-mobile-sem-plugin/" TargetMode="External"/><Relationship Id="rId2" Type="http://schemas.openxmlformats.org/officeDocument/2006/relationships/hyperlink" Target="https://www.w3schools.com/howto/tryit.asp?filename=tryhow_js_sidenav"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codepen.io/EduardL/pen/aBGAy" TargetMode="Externa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eveloper.mozilla.org/en-US/docs/Learn/CSS/Introduction_to_CSS/Selectors" TargetMode="Externa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6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Servidores" TargetMode="Externa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6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7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7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7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tomcat.apache.org/"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8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localhost:8080/" TargetMode="External"/><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8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8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8.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9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9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9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5.png"/></Relationships>
</file>

<file path=ppt/slides/_rels/slide9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6.png"/></Relationships>
</file>

<file path=ppt/slides/_rels/slide9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7.png"/></Relationships>
</file>

<file path=ppt/slides/_rels/slide9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973303" y="798170"/>
            <a:ext cx="6336704" cy="2593975"/>
          </a:xfrm>
        </p:spPr>
        <p:txBody>
          <a:bodyPr/>
          <a:lstStyle/>
          <a:p>
            <a:pPr algn="ctr"/>
            <a:r>
              <a:rPr lang="pt-BR" sz="3600" b="1" dirty="0" smtClean="0"/>
              <a:t>Programação Web com </a:t>
            </a:r>
            <a:r>
              <a:rPr lang="pt-BR" sz="3600" b="1" dirty="0" err="1" smtClean="0"/>
              <a:t>Servelets</a:t>
            </a:r>
            <a:r>
              <a:rPr lang="pt-BR" sz="3600" b="1" dirty="0" smtClean="0"/>
              <a:t>, JSP e JSTL</a:t>
            </a:r>
            <a:endParaRPr lang="pt-BR" sz="4400" dirty="0">
              <a:effectLst>
                <a:outerShdw blurRad="38100" dist="38100" dir="2700000" algn="tl">
                  <a:srgbClr val="000000">
                    <a:alpha val="43137"/>
                  </a:srgbClr>
                </a:outerShdw>
              </a:effectLst>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CaixaDeTexto 5"/>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
        <p:nvSpPr>
          <p:cNvPr id="4" name="CaixaDeTexto 3"/>
          <p:cNvSpPr txBox="1"/>
          <p:nvPr/>
        </p:nvSpPr>
        <p:spPr>
          <a:xfrm>
            <a:off x="1450827" y="5151967"/>
            <a:ext cx="6793581" cy="958596"/>
          </a:xfrm>
          <a:prstGeom prst="rect">
            <a:avLst/>
          </a:prstGeom>
          <a:noFill/>
        </p:spPr>
        <p:txBody>
          <a:bodyPr wrap="square" rtlCol="0">
            <a:spAutoFit/>
          </a:bodyPr>
          <a:lstStyle/>
          <a:p>
            <a:pPr algn="r">
              <a:lnSpc>
                <a:spcPct val="150000"/>
              </a:lnSpc>
              <a:spcBef>
                <a:spcPct val="0"/>
              </a:spcBef>
            </a:pPr>
            <a:r>
              <a:rPr lang="pt-BR" sz="2000" spc="-100" dirty="0" err="1" smtClean="0">
                <a:solidFill>
                  <a:schemeClr val="tx2"/>
                </a:solidFill>
                <a:effectLst>
                  <a:outerShdw blurRad="38100" dist="38100" dir="2700000" algn="tl">
                    <a:srgbClr val="000000">
                      <a:alpha val="43137"/>
                    </a:srgbClr>
                  </a:outerShdw>
                </a:effectLst>
                <a:latin typeface="+mj-lt"/>
                <a:ea typeface="+mj-ea"/>
                <a:cs typeface="+mj-cs"/>
              </a:rPr>
              <a:t>Prof</a:t>
            </a:r>
            <a:r>
              <a:rPr lang="pt-BR" sz="2000" spc="-100" dirty="0" smtClean="0">
                <a:solidFill>
                  <a:schemeClr val="tx2"/>
                </a:solidFill>
                <a:effectLst>
                  <a:outerShdw blurRad="38100" dist="38100" dir="2700000" algn="tl">
                    <a:srgbClr val="000000">
                      <a:alpha val="43137"/>
                    </a:srgbClr>
                  </a:outerShdw>
                </a:effectLst>
                <a:latin typeface="+mj-lt"/>
                <a:ea typeface="+mj-ea"/>
                <a:cs typeface="+mj-cs"/>
              </a:rPr>
              <a:t>: Rafael </a:t>
            </a:r>
            <a:r>
              <a:rPr lang="pt-BR" sz="2000" spc="-100" dirty="0">
                <a:solidFill>
                  <a:schemeClr val="tx2"/>
                </a:solidFill>
                <a:effectLst>
                  <a:outerShdw blurRad="38100" dist="38100" dir="2700000" algn="tl">
                    <a:srgbClr val="000000">
                      <a:alpha val="43137"/>
                    </a:srgbClr>
                  </a:outerShdw>
                </a:effectLst>
                <a:latin typeface="+mj-lt"/>
                <a:ea typeface="+mj-ea"/>
                <a:cs typeface="+mj-cs"/>
              </a:rPr>
              <a:t>L. Bernardes </a:t>
            </a:r>
            <a:r>
              <a:rPr lang="pt-BR" sz="2000" spc="-100" dirty="0" smtClean="0">
                <a:solidFill>
                  <a:schemeClr val="tx2"/>
                </a:solidFill>
                <a:effectLst>
                  <a:outerShdw blurRad="38100" dist="38100" dir="2700000" algn="tl">
                    <a:srgbClr val="000000">
                      <a:alpha val="43137"/>
                    </a:srgbClr>
                  </a:outerShdw>
                </a:effectLst>
                <a:latin typeface="+mj-lt"/>
                <a:ea typeface="+mj-ea"/>
                <a:cs typeface="+mj-cs"/>
              </a:rPr>
              <a:t>Lima</a:t>
            </a:r>
          </a:p>
          <a:p>
            <a:pPr algn="r">
              <a:lnSpc>
                <a:spcPct val="150000"/>
              </a:lnSpc>
              <a:spcBef>
                <a:spcPct val="0"/>
              </a:spcBef>
            </a:pPr>
            <a:r>
              <a:rPr lang="pt-BR" sz="2000" spc="-100" dirty="0" smtClean="0">
                <a:solidFill>
                  <a:schemeClr val="tx2"/>
                </a:solidFill>
                <a:effectLst>
                  <a:outerShdw blurRad="38100" dist="38100" dir="2700000" algn="tl">
                    <a:srgbClr val="000000">
                      <a:alpha val="43137"/>
                    </a:srgbClr>
                  </a:outerShdw>
                </a:effectLst>
                <a:latin typeface="+mj-lt"/>
                <a:ea typeface="+mj-ea"/>
                <a:cs typeface="+mj-cs"/>
              </a:rPr>
              <a:t>rafaelbernardes0@gmail.com</a:t>
            </a:r>
          </a:p>
        </p:txBody>
      </p:sp>
    </p:spTree>
    <p:extLst>
      <p:ext uri="{BB962C8B-B14F-4D97-AF65-F5344CB8AC3E}">
        <p14:creationId xmlns:p14="http://schemas.microsoft.com/office/powerpoint/2010/main" val="20203185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Arquitetura em Aplicações</a:t>
            </a:r>
            <a:br>
              <a:rPr lang="pt-BR" dirty="0" smtClean="0"/>
            </a:br>
            <a:r>
              <a:rPr lang="pt-BR" dirty="0" smtClean="0"/>
              <a:t>Cliente/Servidor</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sz="2800" b="1" dirty="0" smtClean="0"/>
              <a:t>Arquitetura em três camadas</a:t>
            </a:r>
          </a:p>
          <a:p>
            <a:pPr lvl="1" algn="just">
              <a:lnSpc>
                <a:spcPts val="3000"/>
              </a:lnSpc>
              <a:spcAft>
                <a:spcPts val="1200"/>
              </a:spcAft>
              <a:buClr>
                <a:schemeClr val="tx1"/>
              </a:buClr>
            </a:pPr>
            <a:r>
              <a:rPr lang="pt-BR" sz="2600" dirty="0" smtClean="0"/>
              <a:t>Retira as regras de negócio do cliente e as centraliza em um determinado ponto, o qual é chamado de Servidor de Aplicações;</a:t>
            </a:r>
          </a:p>
          <a:p>
            <a:pPr lvl="1" algn="just">
              <a:lnSpc>
                <a:spcPts val="3000"/>
              </a:lnSpc>
              <a:spcAft>
                <a:spcPts val="1200"/>
              </a:spcAft>
              <a:buClr>
                <a:schemeClr val="tx1"/>
              </a:buClr>
            </a:pPr>
            <a:r>
              <a:rPr lang="pt-BR" sz="2600" dirty="0" smtClean="0"/>
              <a:t>O Acesso ao Banco de Dados é feito por meio de regras contidas no servidor de aplicações;</a:t>
            </a:r>
          </a:p>
          <a:p>
            <a:pPr lvl="1" algn="just">
              <a:lnSpc>
                <a:spcPts val="3000"/>
              </a:lnSpc>
              <a:spcAft>
                <a:spcPts val="1200"/>
              </a:spcAft>
              <a:buClr>
                <a:schemeClr val="tx1"/>
              </a:buClr>
            </a:pPr>
            <a:r>
              <a:rPr lang="pt-BR" sz="2600" dirty="0" smtClean="0"/>
              <a:t>Facilidade nas atualizações das regras de negócio, pois estão centralizadas em um único ponto. </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10</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260133770"/>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Criando um projeto web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100</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1126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20" y="1772816"/>
            <a:ext cx="8004996" cy="4752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73148745"/>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Exercício</a:t>
            </a:r>
            <a:endParaRPr lang="pt-BR" dirty="0"/>
          </a:p>
        </p:txBody>
      </p:sp>
      <p:sp>
        <p:nvSpPr>
          <p:cNvPr id="9" name="Espaço Reservado para Conteúdo 8"/>
          <p:cNvSpPr>
            <a:spLocks noGrp="1"/>
          </p:cNvSpPr>
          <p:nvPr>
            <p:ph idx="1"/>
          </p:nvPr>
        </p:nvSpPr>
        <p:spPr>
          <a:xfrm>
            <a:off x="251520" y="1196752"/>
            <a:ext cx="7848872" cy="5302170"/>
          </a:xfrm>
        </p:spPr>
        <p:txBody>
          <a:bodyPr anchor="t">
            <a:normAutofit/>
          </a:bodyPr>
          <a:lstStyle/>
          <a:p>
            <a:pPr algn="just">
              <a:lnSpc>
                <a:spcPts val="3000"/>
              </a:lnSpc>
              <a:buClr>
                <a:schemeClr val="tx1"/>
              </a:buClr>
            </a:pPr>
            <a:endParaRPr lang="pt-BR" b="1" dirty="0" smtClean="0"/>
          </a:p>
          <a:p>
            <a:pPr algn="just">
              <a:lnSpc>
                <a:spcPts val="3000"/>
              </a:lnSpc>
              <a:buClr>
                <a:schemeClr val="tx1"/>
              </a:buClr>
            </a:pPr>
            <a:endParaRPr lang="pt-BR"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101</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graphicFrame>
        <p:nvGraphicFramePr>
          <p:cNvPr id="2" name="Diagrama 1"/>
          <p:cNvGraphicFramePr/>
          <p:nvPr>
            <p:extLst>
              <p:ext uri="{D42A27DB-BD31-4B8C-83A1-F6EECF244321}">
                <p14:modId xmlns:p14="http://schemas.microsoft.com/office/powerpoint/2010/main" val="2726777962"/>
              </p:ext>
            </p:extLst>
          </p:nvPr>
        </p:nvGraphicFramePr>
        <p:xfrm>
          <a:off x="1115616" y="2089581"/>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aixaDeTexto 2"/>
          <p:cNvSpPr txBox="1"/>
          <p:nvPr/>
        </p:nvSpPr>
        <p:spPr>
          <a:xfrm>
            <a:off x="539552" y="1593666"/>
            <a:ext cx="7170489" cy="646331"/>
          </a:xfrm>
          <a:prstGeom prst="rect">
            <a:avLst/>
          </a:prstGeom>
          <a:noFill/>
        </p:spPr>
        <p:txBody>
          <a:bodyPr wrap="none" rtlCol="0">
            <a:spAutoFit/>
          </a:bodyPr>
          <a:lstStyle/>
          <a:p>
            <a:r>
              <a:rPr lang="pt-BR" dirty="0" smtClean="0"/>
              <a:t>Usar esse modelo que foi </a:t>
            </a:r>
            <a:r>
              <a:rPr lang="pt-BR" smtClean="0"/>
              <a:t>implementado anteriormente juntamente </a:t>
            </a:r>
            <a:r>
              <a:rPr lang="pt-BR" dirty="0" smtClean="0"/>
              <a:t>com o</a:t>
            </a:r>
          </a:p>
          <a:p>
            <a:r>
              <a:rPr lang="pt-BR" dirty="0" smtClean="0"/>
              <a:t>Servidor </a:t>
            </a:r>
            <a:r>
              <a:rPr lang="pt-BR" i="1" dirty="0" err="1" smtClean="0"/>
              <a:t>tomcat</a:t>
            </a:r>
            <a:r>
              <a:rPr lang="pt-BR" dirty="0" smtClean="0"/>
              <a:t> criado no eclipse.</a:t>
            </a:r>
            <a:endParaRPr lang="pt-BR" dirty="0"/>
          </a:p>
        </p:txBody>
      </p:sp>
    </p:spTree>
    <p:extLst>
      <p:ext uri="{BB962C8B-B14F-4D97-AF65-F5344CB8AC3E}">
        <p14:creationId xmlns:p14="http://schemas.microsoft.com/office/powerpoint/2010/main" val="3955172627"/>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endParaRPr lang="pt-BR" dirty="0"/>
          </a:p>
        </p:txBody>
      </p:sp>
      <p:sp>
        <p:nvSpPr>
          <p:cNvPr id="9" name="Espaço Reservado para Conteúdo 8"/>
          <p:cNvSpPr>
            <a:spLocks noGrp="1"/>
          </p:cNvSpPr>
          <p:nvPr>
            <p:ph idx="1"/>
          </p:nvPr>
        </p:nvSpPr>
        <p:spPr>
          <a:xfrm>
            <a:off x="251520" y="1196752"/>
            <a:ext cx="7848872" cy="5302170"/>
          </a:xfrm>
        </p:spPr>
        <p:txBody>
          <a:bodyPr anchor="t">
            <a:normAutofit/>
          </a:bodyPr>
          <a:lstStyle/>
          <a:p>
            <a:pPr algn="just">
              <a:lnSpc>
                <a:spcPts val="3000"/>
              </a:lnSpc>
              <a:buClr>
                <a:schemeClr val="tx1"/>
              </a:buClr>
            </a:pPr>
            <a:endParaRPr lang="pt-BR" b="1" dirty="0" smtClean="0"/>
          </a:p>
          <a:p>
            <a:pPr algn="just">
              <a:lnSpc>
                <a:spcPts val="3000"/>
              </a:lnSpc>
              <a:buClr>
                <a:schemeClr val="tx1"/>
              </a:buClr>
            </a:pPr>
            <a:endParaRPr lang="pt-BR"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102</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824" y="1213263"/>
            <a:ext cx="6400000" cy="4812699"/>
          </a:xfrm>
          <a:prstGeom prst="rect">
            <a:avLst/>
          </a:prstGeom>
        </p:spPr>
      </p:pic>
      <p:pic>
        <p:nvPicPr>
          <p:cNvPr id="4" name="Imagem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0949" y="2297596"/>
            <a:ext cx="2571750" cy="2552700"/>
          </a:xfrm>
          <a:prstGeom prst="rect">
            <a:avLst/>
          </a:prstGeom>
        </p:spPr>
      </p:pic>
      <p:sp>
        <p:nvSpPr>
          <p:cNvPr id="6" name="Retângulo 5"/>
          <p:cNvSpPr/>
          <p:nvPr/>
        </p:nvSpPr>
        <p:spPr>
          <a:xfrm>
            <a:off x="2017936" y="2012021"/>
            <a:ext cx="4434997" cy="3725675"/>
          </a:xfrm>
          <a:prstGeom prst="rect">
            <a:avLst/>
          </a:prstGeom>
          <a:noFill/>
        </p:spPr>
        <p:txBody>
          <a:bodyPr wrap="none" lIns="91440" tIns="45720" rIns="91440" bIns="45720">
            <a:prstTxWarp prst="textArchUp">
              <a:avLst/>
            </a:prstTxWarp>
            <a:spAutoFit/>
          </a:bodyPr>
          <a:lstStyle/>
          <a:p>
            <a:pPr algn="ctr"/>
            <a:r>
              <a:rPr lang="pt-BR" sz="8000" b="1" cap="none" spc="0" dirty="0" err="1" smtClean="0">
                <a:ln w="12700">
                  <a:solidFill>
                    <a:schemeClr val="tx2">
                      <a:satMod val="155000"/>
                    </a:schemeClr>
                  </a:solidFill>
                  <a:prstDash val="solid"/>
                </a:ln>
                <a:solidFill>
                  <a:schemeClr val="bg1"/>
                </a:solidFill>
                <a:effectLst>
                  <a:outerShdw blurRad="41275" dist="20320" dir="1800000" algn="tl" rotWithShape="0">
                    <a:srgbClr val="000000">
                      <a:alpha val="40000"/>
                    </a:srgbClr>
                  </a:outerShdw>
                </a:effectLst>
                <a:latin typeface="Brush Script MT" panose="03060802040406070304" pitchFamily="66" charset="0"/>
              </a:rPr>
              <a:t>That’s</a:t>
            </a:r>
            <a:r>
              <a:rPr lang="pt-BR" sz="8000" b="1" cap="none" spc="0" dirty="0" smtClean="0">
                <a:ln w="12700">
                  <a:solidFill>
                    <a:schemeClr val="tx2">
                      <a:satMod val="155000"/>
                    </a:schemeClr>
                  </a:solidFill>
                  <a:prstDash val="solid"/>
                </a:ln>
                <a:solidFill>
                  <a:schemeClr val="bg1"/>
                </a:solidFill>
                <a:effectLst>
                  <a:outerShdw blurRad="41275" dist="20320" dir="1800000" algn="tl" rotWithShape="0">
                    <a:srgbClr val="000000">
                      <a:alpha val="40000"/>
                    </a:srgbClr>
                  </a:outerShdw>
                </a:effectLst>
                <a:latin typeface="Brush Script MT" panose="03060802040406070304" pitchFamily="66" charset="0"/>
              </a:rPr>
              <a:t> </a:t>
            </a:r>
            <a:r>
              <a:rPr lang="pt-BR" sz="8000" b="1" cap="none" spc="0" dirty="0" err="1" smtClean="0">
                <a:ln w="12700">
                  <a:solidFill>
                    <a:schemeClr val="tx2">
                      <a:satMod val="155000"/>
                    </a:schemeClr>
                  </a:solidFill>
                  <a:prstDash val="solid"/>
                </a:ln>
                <a:solidFill>
                  <a:schemeClr val="bg1"/>
                </a:solidFill>
                <a:effectLst>
                  <a:outerShdw blurRad="41275" dist="20320" dir="1800000" algn="tl" rotWithShape="0">
                    <a:srgbClr val="000000">
                      <a:alpha val="40000"/>
                    </a:srgbClr>
                  </a:outerShdw>
                </a:effectLst>
                <a:latin typeface="Brush Script MT" panose="03060802040406070304" pitchFamily="66" charset="0"/>
              </a:rPr>
              <a:t>All</a:t>
            </a:r>
            <a:r>
              <a:rPr lang="pt-BR" sz="8000" b="1" cap="none" spc="0" dirty="0" smtClean="0">
                <a:ln w="12700">
                  <a:solidFill>
                    <a:schemeClr val="tx2">
                      <a:satMod val="155000"/>
                    </a:schemeClr>
                  </a:solidFill>
                  <a:prstDash val="solid"/>
                </a:ln>
                <a:solidFill>
                  <a:schemeClr val="bg1"/>
                </a:solidFill>
                <a:effectLst>
                  <a:outerShdw blurRad="41275" dist="20320" dir="1800000" algn="tl" rotWithShape="0">
                    <a:srgbClr val="000000">
                      <a:alpha val="40000"/>
                    </a:srgbClr>
                  </a:outerShdw>
                </a:effectLst>
                <a:latin typeface="Brush Script MT" panose="03060802040406070304" pitchFamily="66" charset="0"/>
              </a:rPr>
              <a:t> </a:t>
            </a:r>
            <a:r>
              <a:rPr lang="pt-BR" sz="8000" b="1" cap="none" spc="0" dirty="0" err="1" smtClean="0">
                <a:ln w="12700">
                  <a:solidFill>
                    <a:schemeClr val="tx2">
                      <a:satMod val="155000"/>
                    </a:schemeClr>
                  </a:solidFill>
                  <a:prstDash val="solid"/>
                </a:ln>
                <a:solidFill>
                  <a:schemeClr val="bg1"/>
                </a:solidFill>
                <a:effectLst>
                  <a:outerShdw blurRad="41275" dist="20320" dir="1800000" algn="tl" rotWithShape="0">
                    <a:srgbClr val="000000">
                      <a:alpha val="40000"/>
                    </a:srgbClr>
                  </a:outerShdw>
                </a:effectLst>
                <a:latin typeface="Brush Script MT" panose="03060802040406070304" pitchFamily="66" charset="0"/>
              </a:rPr>
              <a:t>Folks</a:t>
            </a:r>
            <a:endParaRPr lang="pt-BR" sz="8000" b="1" cap="none" spc="0" dirty="0">
              <a:ln w="12700">
                <a:solidFill>
                  <a:schemeClr val="tx2">
                    <a:satMod val="155000"/>
                  </a:schemeClr>
                </a:solidFill>
                <a:prstDash val="solid"/>
              </a:ln>
              <a:solidFill>
                <a:schemeClr val="bg1"/>
              </a:solidFill>
              <a:effectLst>
                <a:outerShdw blurRad="41275" dist="20320" dir="1800000" algn="tl" rotWithShape="0">
                  <a:srgbClr val="000000">
                    <a:alpha val="40000"/>
                  </a:srgbClr>
                </a:outerShdw>
              </a:effectLst>
              <a:latin typeface="Brush Script MT" panose="03060802040406070304" pitchFamily="66" charset="0"/>
            </a:endParaRPr>
          </a:p>
        </p:txBody>
      </p:sp>
    </p:spTree>
    <p:extLst>
      <p:ext uri="{BB962C8B-B14F-4D97-AF65-F5344CB8AC3E}">
        <p14:creationId xmlns:p14="http://schemas.microsoft.com/office/powerpoint/2010/main" val="37490660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Arquitetura em Aplicações</a:t>
            </a:r>
            <a:br>
              <a:rPr lang="pt-BR" dirty="0" smtClean="0"/>
            </a:br>
            <a:r>
              <a:rPr lang="pt-BR" dirty="0" smtClean="0"/>
              <a:t>Cliente/Servidor</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sz="2800" b="1" dirty="0" smtClean="0"/>
              <a:t>Características</a:t>
            </a:r>
          </a:p>
          <a:p>
            <a:pPr lvl="1" algn="just">
              <a:lnSpc>
                <a:spcPts val="3000"/>
              </a:lnSpc>
              <a:spcAft>
                <a:spcPts val="1200"/>
              </a:spcAft>
              <a:buClr>
                <a:schemeClr val="tx1"/>
              </a:buClr>
            </a:pPr>
            <a:r>
              <a:rPr lang="pt-BR" sz="2600" dirty="0" smtClean="0"/>
              <a:t>As regras do negócio (lógica) foram deslocadas para o Servidor de aplicações;</a:t>
            </a:r>
          </a:p>
          <a:p>
            <a:pPr lvl="1" algn="just">
              <a:lnSpc>
                <a:spcPts val="3000"/>
              </a:lnSpc>
              <a:spcAft>
                <a:spcPts val="1200"/>
              </a:spcAft>
              <a:buClr>
                <a:schemeClr val="tx1"/>
              </a:buClr>
            </a:pPr>
            <a:r>
              <a:rPr lang="pt-BR" sz="2600" dirty="0" smtClean="0"/>
              <a:t>Todo o acesso do cliente ao banco de dados é feito de acordo com as regras contidas no Servidor de Aplicações. Não é possível acessar ao banco de dados diretamente, somente por meio dos recursos do servidor de aplicações;</a:t>
            </a:r>
          </a:p>
          <a:p>
            <a:pPr lvl="1" algn="just">
              <a:lnSpc>
                <a:spcPts val="3000"/>
              </a:lnSpc>
              <a:spcAft>
                <a:spcPts val="1200"/>
              </a:spcAft>
              <a:buClr>
                <a:schemeClr val="tx1"/>
              </a:buClr>
            </a:pPr>
            <a:r>
              <a:rPr lang="pt-BR" sz="2600" dirty="0" smtClean="0"/>
              <a:t>No servidor de banco de dados reside toda informação necessária para o funcionamento da aplicação.</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11</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12757129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Arquitetura Web</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12</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3" name="Espaço Reservado para Conteúdo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096243" y="2145279"/>
            <a:ext cx="688554" cy="688554"/>
          </a:xfrm>
        </p:spPr>
      </p:pic>
      <p:pic>
        <p:nvPicPr>
          <p:cNvPr id="14" name="Espaço Reservado para Conteúdo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6243" y="3305791"/>
            <a:ext cx="688554" cy="688554"/>
          </a:xfrm>
          <a:prstGeom prst="rect">
            <a:avLst/>
          </a:prstGeom>
        </p:spPr>
      </p:pic>
      <p:pic>
        <p:nvPicPr>
          <p:cNvPr id="15" name="Espaço Reservado para Conteúdo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6243" y="4449535"/>
            <a:ext cx="688554" cy="688554"/>
          </a:xfrm>
          <a:prstGeom prst="rect">
            <a:avLst/>
          </a:prstGeom>
        </p:spPr>
      </p:pic>
      <p:cxnSp>
        <p:nvCxnSpPr>
          <p:cNvPr id="19" name="Conector reto 18"/>
          <p:cNvCxnSpPr/>
          <p:nvPr/>
        </p:nvCxnSpPr>
        <p:spPr>
          <a:xfrm>
            <a:off x="3930674" y="1369991"/>
            <a:ext cx="0" cy="5083345"/>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21" name="CaixaDeTexto 20"/>
          <p:cNvSpPr txBox="1"/>
          <p:nvPr/>
        </p:nvSpPr>
        <p:spPr>
          <a:xfrm>
            <a:off x="942159" y="5503887"/>
            <a:ext cx="1196994" cy="646331"/>
          </a:xfrm>
          <a:prstGeom prst="rect">
            <a:avLst/>
          </a:prstGeom>
          <a:noFill/>
        </p:spPr>
        <p:txBody>
          <a:bodyPr wrap="none" rtlCol="0">
            <a:spAutoFit/>
          </a:bodyPr>
          <a:lstStyle/>
          <a:p>
            <a:r>
              <a:rPr lang="pt-BR" dirty="0" smtClean="0"/>
              <a:t>Navegador</a:t>
            </a:r>
          </a:p>
          <a:p>
            <a:pPr algn="ctr"/>
            <a:r>
              <a:rPr lang="pt-BR" dirty="0" smtClean="0"/>
              <a:t> Web</a:t>
            </a:r>
            <a:endParaRPr lang="pt-BR" dirty="0"/>
          </a:p>
        </p:txBody>
      </p:sp>
      <p:sp>
        <p:nvSpPr>
          <p:cNvPr id="22" name="CaixaDeTexto 21"/>
          <p:cNvSpPr txBox="1"/>
          <p:nvPr/>
        </p:nvSpPr>
        <p:spPr>
          <a:xfrm>
            <a:off x="2358194" y="3465402"/>
            <a:ext cx="1455911" cy="369332"/>
          </a:xfrm>
          <a:prstGeom prst="rect">
            <a:avLst/>
          </a:prstGeom>
          <a:noFill/>
        </p:spPr>
        <p:txBody>
          <a:bodyPr wrap="none" rtlCol="0">
            <a:spAutoFit/>
          </a:bodyPr>
          <a:lstStyle/>
          <a:p>
            <a:r>
              <a:rPr lang="pt-BR" dirty="0" smtClean="0"/>
              <a:t>Servidor Web</a:t>
            </a:r>
            <a:endParaRPr lang="pt-BR" dirty="0"/>
          </a:p>
        </p:txBody>
      </p:sp>
      <p:cxnSp>
        <p:nvCxnSpPr>
          <p:cNvPr id="20" name="Conector reto 19"/>
          <p:cNvCxnSpPr/>
          <p:nvPr/>
        </p:nvCxnSpPr>
        <p:spPr>
          <a:xfrm>
            <a:off x="2155591" y="1421160"/>
            <a:ext cx="0" cy="5032176"/>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27" name="Conector reto 26"/>
          <p:cNvCxnSpPr/>
          <p:nvPr/>
        </p:nvCxnSpPr>
        <p:spPr>
          <a:xfrm>
            <a:off x="5874890" y="1369991"/>
            <a:ext cx="0" cy="5083345"/>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28" name="CaixaDeTexto 27"/>
          <p:cNvSpPr txBox="1"/>
          <p:nvPr/>
        </p:nvSpPr>
        <p:spPr>
          <a:xfrm>
            <a:off x="4165941" y="1528880"/>
            <a:ext cx="950901" cy="369332"/>
          </a:xfrm>
          <a:prstGeom prst="rect">
            <a:avLst/>
          </a:prstGeom>
          <a:noFill/>
        </p:spPr>
        <p:txBody>
          <a:bodyPr wrap="none" rtlCol="0">
            <a:spAutoFit/>
          </a:bodyPr>
          <a:lstStyle/>
          <a:p>
            <a:r>
              <a:rPr lang="pt-BR" dirty="0" smtClean="0"/>
              <a:t>Negócio</a:t>
            </a:r>
            <a:endParaRPr lang="pt-BR" dirty="0"/>
          </a:p>
        </p:txBody>
      </p:sp>
      <p:sp>
        <p:nvSpPr>
          <p:cNvPr id="29" name="CaixaDeTexto 28"/>
          <p:cNvSpPr txBox="1"/>
          <p:nvPr/>
        </p:nvSpPr>
        <p:spPr>
          <a:xfrm>
            <a:off x="896173" y="1421159"/>
            <a:ext cx="1295868" cy="584775"/>
          </a:xfrm>
          <a:prstGeom prst="rect">
            <a:avLst/>
          </a:prstGeom>
          <a:noFill/>
        </p:spPr>
        <p:txBody>
          <a:bodyPr wrap="none" rtlCol="0">
            <a:spAutoFit/>
          </a:bodyPr>
          <a:lstStyle/>
          <a:p>
            <a:pPr algn="ctr"/>
            <a:r>
              <a:rPr lang="pt-BR" dirty="0" smtClean="0"/>
              <a:t>Cliente</a:t>
            </a:r>
          </a:p>
          <a:p>
            <a:pPr algn="ctr"/>
            <a:r>
              <a:rPr lang="pt-BR" sz="1400" dirty="0" smtClean="0"/>
              <a:t>(Apresentação)</a:t>
            </a:r>
            <a:endParaRPr lang="pt-BR" dirty="0"/>
          </a:p>
        </p:txBody>
      </p:sp>
      <p:pic>
        <p:nvPicPr>
          <p:cNvPr id="2" name="Imagem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9663" y="2330729"/>
            <a:ext cx="1182855" cy="1182855"/>
          </a:xfrm>
          <a:prstGeom prst="rect">
            <a:avLst/>
          </a:prstGeom>
        </p:spPr>
      </p:pic>
      <p:sp>
        <p:nvSpPr>
          <p:cNvPr id="30" name="CaixaDeTexto 29"/>
          <p:cNvSpPr txBox="1"/>
          <p:nvPr/>
        </p:nvSpPr>
        <p:spPr>
          <a:xfrm>
            <a:off x="2339663" y="1421158"/>
            <a:ext cx="1470018" cy="646331"/>
          </a:xfrm>
          <a:prstGeom prst="rect">
            <a:avLst/>
          </a:prstGeom>
          <a:noFill/>
        </p:spPr>
        <p:txBody>
          <a:bodyPr wrap="none" rtlCol="0">
            <a:spAutoFit/>
          </a:bodyPr>
          <a:lstStyle/>
          <a:p>
            <a:pPr algn="ctr"/>
            <a:r>
              <a:rPr lang="pt-BR" dirty="0" smtClean="0"/>
              <a:t>Gerencia de </a:t>
            </a:r>
          </a:p>
          <a:p>
            <a:pPr algn="ctr"/>
            <a:r>
              <a:rPr lang="pt-BR" dirty="0" smtClean="0"/>
              <a:t>Apresentação</a:t>
            </a:r>
          </a:p>
        </p:txBody>
      </p:sp>
      <p:sp>
        <p:nvSpPr>
          <p:cNvPr id="32" name="CaixaDeTexto 31"/>
          <p:cNvSpPr txBox="1"/>
          <p:nvPr/>
        </p:nvSpPr>
        <p:spPr>
          <a:xfrm>
            <a:off x="2487652" y="5550412"/>
            <a:ext cx="969048" cy="646331"/>
          </a:xfrm>
          <a:prstGeom prst="rect">
            <a:avLst/>
          </a:prstGeom>
          <a:noFill/>
        </p:spPr>
        <p:txBody>
          <a:bodyPr wrap="none" rtlCol="0">
            <a:spAutoFit/>
          </a:bodyPr>
          <a:lstStyle/>
          <a:p>
            <a:pPr algn="ctr"/>
            <a:r>
              <a:rPr lang="pt-BR" dirty="0" smtClean="0"/>
              <a:t>Cliente</a:t>
            </a:r>
          </a:p>
          <a:p>
            <a:pPr algn="ctr"/>
            <a:r>
              <a:rPr lang="pt-BR" dirty="0" smtClean="0"/>
              <a:t>Servidor</a:t>
            </a:r>
          </a:p>
        </p:txBody>
      </p:sp>
      <p:pic>
        <p:nvPicPr>
          <p:cNvPr id="13" name="Imagem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101091" y="2442176"/>
            <a:ext cx="1675027" cy="914816"/>
          </a:xfrm>
          <a:prstGeom prst="rect">
            <a:avLst/>
          </a:prstGeom>
        </p:spPr>
      </p:pic>
      <p:pic>
        <p:nvPicPr>
          <p:cNvPr id="33" name="Imagem 3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63267" y="1196752"/>
            <a:ext cx="2150676" cy="2150676"/>
          </a:xfrm>
          <a:prstGeom prst="rect">
            <a:avLst/>
          </a:prstGeom>
        </p:spPr>
      </p:pic>
      <p:pic>
        <p:nvPicPr>
          <p:cNvPr id="17" name="Imagem 1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12966" y="3825879"/>
            <a:ext cx="3240262" cy="1440116"/>
          </a:xfrm>
          <a:prstGeom prst="rect">
            <a:avLst/>
          </a:prstGeom>
        </p:spPr>
      </p:pic>
      <p:sp>
        <p:nvSpPr>
          <p:cNvPr id="35" name="CaixaDeTexto 34"/>
          <p:cNvSpPr txBox="1"/>
          <p:nvPr/>
        </p:nvSpPr>
        <p:spPr>
          <a:xfrm>
            <a:off x="4052295" y="3033826"/>
            <a:ext cx="1567609" cy="738664"/>
          </a:xfrm>
          <a:prstGeom prst="rect">
            <a:avLst/>
          </a:prstGeom>
          <a:noFill/>
        </p:spPr>
        <p:txBody>
          <a:bodyPr wrap="none" rtlCol="0">
            <a:spAutoFit/>
          </a:bodyPr>
          <a:lstStyle/>
          <a:p>
            <a:pPr algn="ctr"/>
            <a:r>
              <a:rPr lang="pt-BR" sz="1400" b="1" dirty="0" smtClean="0"/>
              <a:t>Servidor Aplicação</a:t>
            </a:r>
          </a:p>
          <a:p>
            <a:pPr algn="ctr"/>
            <a:endParaRPr lang="pt-BR" sz="1400" b="1" dirty="0"/>
          </a:p>
          <a:p>
            <a:pPr algn="ctr"/>
            <a:r>
              <a:rPr lang="pt-BR" sz="1400" b="1" dirty="0" smtClean="0"/>
              <a:t>EJB MVC</a:t>
            </a:r>
          </a:p>
        </p:txBody>
      </p:sp>
      <p:pic>
        <p:nvPicPr>
          <p:cNvPr id="37" name="Imagem 3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35018" y="2497891"/>
            <a:ext cx="1274599" cy="1274599"/>
          </a:xfrm>
          <a:prstGeom prst="rect">
            <a:avLst/>
          </a:prstGeom>
        </p:spPr>
      </p:pic>
      <p:sp>
        <p:nvSpPr>
          <p:cNvPr id="39" name="CaixaDeTexto 38"/>
          <p:cNvSpPr txBox="1"/>
          <p:nvPr/>
        </p:nvSpPr>
        <p:spPr>
          <a:xfrm>
            <a:off x="6125763" y="1528880"/>
            <a:ext cx="1293111" cy="369332"/>
          </a:xfrm>
          <a:prstGeom prst="rect">
            <a:avLst/>
          </a:prstGeom>
          <a:noFill/>
        </p:spPr>
        <p:txBody>
          <a:bodyPr wrap="none" rtlCol="0">
            <a:spAutoFit/>
          </a:bodyPr>
          <a:lstStyle/>
          <a:p>
            <a:pPr algn="ctr"/>
            <a:r>
              <a:rPr lang="pt-BR" dirty="0" smtClean="0"/>
              <a:t>Persistência</a:t>
            </a:r>
          </a:p>
        </p:txBody>
      </p:sp>
      <p:sp>
        <p:nvSpPr>
          <p:cNvPr id="40" name="CaixaDeTexto 39"/>
          <p:cNvSpPr txBox="1"/>
          <p:nvPr/>
        </p:nvSpPr>
        <p:spPr>
          <a:xfrm>
            <a:off x="6420298" y="3836022"/>
            <a:ext cx="704039" cy="369332"/>
          </a:xfrm>
          <a:prstGeom prst="rect">
            <a:avLst/>
          </a:prstGeom>
          <a:noFill/>
        </p:spPr>
        <p:txBody>
          <a:bodyPr wrap="none" rtlCol="0">
            <a:spAutoFit/>
          </a:bodyPr>
          <a:lstStyle/>
          <a:p>
            <a:r>
              <a:rPr lang="pt-BR" dirty="0" smtClean="0"/>
              <a:t>SGDB</a:t>
            </a:r>
            <a:endParaRPr lang="pt-BR" dirty="0"/>
          </a:p>
        </p:txBody>
      </p:sp>
      <p:sp>
        <p:nvSpPr>
          <p:cNvPr id="41" name="CaixaDeTexto 40"/>
          <p:cNvSpPr txBox="1"/>
          <p:nvPr/>
        </p:nvSpPr>
        <p:spPr>
          <a:xfrm>
            <a:off x="6199342" y="5642386"/>
            <a:ext cx="969048" cy="369332"/>
          </a:xfrm>
          <a:prstGeom prst="rect">
            <a:avLst/>
          </a:prstGeom>
          <a:noFill/>
        </p:spPr>
        <p:txBody>
          <a:bodyPr wrap="none" rtlCol="0">
            <a:spAutoFit/>
          </a:bodyPr>
          <a:lstStyle/>
          <a:p>
            <a:pPr algn="ctr"/>
            <a:r>
              <a:rPr lang="pt-BR" dirty="0" smtClean="0"/>
              <a:t>Servidor</a:t>
            </a:r>
          </a:p>
        </p:txBody>
      </p:sp>
      <p:sp>
        <p:nvSpPr>
          <p:cNvPr id="42" name="CaixaDeTexto 41"/>
          <p:cNvSpPr txBox="1"/>
          <p:nvPr/>
        </p:nvSpPr>
        <p:spPr>
          <a:xfrm>
            <a:off x="4348573" y="5550412"/>
            <a:ext cx="969048" cy="646331"/>
          </a:xfrm>
          <a:prstGeom prst="rect">
            <a:avLst/>
          </a:prstGeom>
          <a:noFill/>
        </p:spPr>
        <p:txBody>
          <a:bodyPr wrap="none" rtlCol="0">
            <a:spAutoFit/>
          </a:bodyPr>
          <a:lstStyle/>
          <a:p>
            <a:pPr algn="ctr"/>
            <a:r>
              <a:rPr lang="pt-BR" dirty="0" smtClean="0"/>
              <a:t>Cliente</a:t>
            </a:r>
          </a:p>
          <a:p>
            <a:pPr algn="ctr"/>
            <a:r>
              <a:rPr lang="pt-BR" dirty="0" smtClean="0"/>
              <a:t>Servidor</a:t>
            </a:r>
          </a:p>
        </p:txBody>
      </p:sp>
    </p:spTree>
    <p:extLst>
      <p:ext uri="{BB962C8B-B14F-4D97-AF65-F5344CB8AC3E}">
        <p14:creationId xmlns:p14="http://schemas.microsoft.com/office/powerpoint/2010/main" val="31901861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Arquitetura em Aplicações</a:t>
            </a:r>
            <a:br>
              <a:rPr lang="pt-BR" dirty="0" smtClean="0"/>
            </a:br>
            <a:r>
              <a:rPr lang="pt-BR" dirty="0" smtClean="0"/>
              <a:t>Cliente/Servidor</a:t>
            </a:r>
            <a:endParaRPr lang="pt-BR" dirty="0"/>
          </a:p>
        </p:txBody>
      </p:sp>
      <p:sp>
        <p:nvSpPr>
          <p:cNvPr id="9" name="Espaço Reservado para Conteúdo 8"/>
          <p:cNvSpPr>
            <a:spLocks noGrp="1"/>
          </p:cNvSpPr>
          <p:nvPr>
            <p:ph idx="1"/>
          </p:nvPr>
        </p:nvSpPr>
        <p:spPr>
          <a:xfrm>
            <a:off x="251520" y="1611995"/>
            <a:ext cx="7825680" cy="4988024"/>
          </a:xfrm>
        </p:spPr>
        <p:txBody>
          <a:bodyPr anchor="ctr">
            <a:normAutofit/>
          </a:bodyPr>
          <a:lstStyle/>
          <a:p>
            <a:pPr algn="just">
              <a:lnSpc>
                <a:spcPts val="3000"/>
              </a:lnSpc>
              <a:spcAft>
                <a:spcPts val="1200"/>
              </a:spcAft>
              <a:buClr>
                <a:schemeClr val="tx1"/>
              </a:buClr>
            </a:pPr>
            <a:r>
              <a:rPr lang="pt-BR" sz="2800" b="1" dirty="0" smtClean="0"/>
              <a:t>Arquitetura em quatro camadas</a:t>
            </a:r>
          </a:p>
          <a:p>
            <a:pPr lvl="1" algn="just">
              <a:lnSpc>
                <a:spcPts val="3000"/>
              </a:lnSpc>
              <a:spcAft>
                <a:spcPts val="1200"/>
              </a:spcAft>
              <a:buClr>
                <a:schemeClr val="tx1"/>
              </a:buClr>
            </a:pPr>
            <a:r>
              <a:rPr lang="pt-BR" sz="2600" dirty="0" smtClean="0"/>
              <a:t>Retira a apresentação do cliente e centraliza ela em um determinado ponto, o qual na maioria dos casos é um servidor web;</a:t>
            </a:r>
          </a:p>
          <a:p>
            <a:pPr lvl="1" algn="just">
              <a:lnSpc>
                <a:spcPts val="3000"/>
              </a:lnSpc>
              <a:spcAft>
                <a:spcPts val="1200"/>
              </a:spcAft>
              <a:buClr>
                <a:schemeClr val="tx1"/>
              </a:buClr>
            </a:pPr>
            <a:r>
              <a:rPr lang="pt-BR" sz="2600" dirty="0" smtClean="0"/>
              <a:t>Com isso o cliente deixa de existir como um programa que precisa ser instalado em cada computador da rede</a:t>
            </a:r>
            <a:r>
              <a:rPr lang="pt-BR" sz="2400" dirty="0" smtClean="0"/>
              <a:t>.</a:t>
            </a:r>
          </a:p>
          <a:p>
            <a:pPr lvl="1" algn="just">
              <a:lnSpc>
                <a:spcPts val="3000"/>
              </a:lnSpc>
              <a:spcAft>
                <a:spcPts val="1200"/>
              </a:spcAft>
              <a:buClr>
                <a:schemeClr val="tx1"/>
              </a:buClr>
            </a:pPr>
            <a:r>
              <a:rPr lang="pt-BR" sz="2400" dirty="0" smtClean="0"/>
              <a:t>O Acesso a aplicação é feito por meio de um Navegador.</a:t>
            </a:r>
          </a:p>
          <a:p>
            <a:pPr lvl="1" algn="just">
              <a:lnSpc>
                <a:spcPts val="3000"/>
              </a:lnSpc>
              <a:spcAft>
                <a:spcPts val="1200"/>
              </a:spcAft>
              <a:buClr>
                <a:schemeClr val="tx1"/>
              </a:buClr>
            </a:pPr>
            <a:endParaRPr lang="pt-BR" sz="2400" dirty="0" smtClean="0"/>
          </a:p>
          <a:p>
            <a:pPr lvl="1" algn="just">
              <a:lnSpc>
                <a:spcPts val="3000"/>
              </a:lnSpc>
              <a:spcAft>
                <a:spcPts val="1200"/>
              </a:spcAft>
              <a:buClr>
                <a:schemeClr val="tx1"/>
              </a:buClr>
            </a:pPr>
            <a:endParaRPr lang="pt-BR" sz="2400"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13</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3" name="Imagem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49370" y="5350241"/>
            <a:ext cx="3672408" cy="1606679"/>
          </a:xfrm>
          <a:prstGeom prst="rect">
            <a:avLst/>
          </a:prstGeom>
        </p:spPr>
      </p:pic>
    </p:spTree>
    <p:extLst>
      <p:ext uri="{BB962C8B-B14F-4D97-AF65-F5344CB8AC3E}">
        <p14:creationId xmlns:p14="http://schemas.microsoft.com/office/powerpoint/2010/main" val="34194703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Tecnologias de Aplicações WEB</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sz="2800" b="1" dirty="0" smtClean="0"/>
              <a:t>Cliente</a:t>
            </a:r>
          </a:p>
          <a:p>
            <a:pPr lvl="1" algn="just">
              <a:lnSpc>
                <a:spcPts val="3000"/>
              </a:lnSpc>
              <a:spcAft>
                <a:spcPts val="1200"/>
              </a:spcAft>
              <a:buClr>
                <a:schemeClr val="tx1"/>
              </a:buClr>
            </a:pPr>
            <a:r>
              <a:rPr lang="pt-BR" sz="2600" dirty="0" smtClean="0"/>
              <a:t>HTML</a:t>
            </a:r>
          </a:p>
          <a:p>
            <a:pPr lvl="1" algn="just">
              <a:lnSpc>
                <a:spcPts val="3000"/>
              </a:lnSpc>
              <a:spcAft>
                <a:spcPts val="1200"/>
              </a:spcAft>
              <a:buClr>
                <a:schemeClr val="tx1"/>
              </a:buClr>
            </a:pPr>
            <a:r>
              <a:rPr lang="pt-BR" sz="2600" dirty="0" smtClean="0"/>
              <a:t>CSS</a:t>
            </a:r>
          </a:p>
          <a:p>
            <a:pPr lvl="1" algn="just">
              <a:lnSpc>
                <a:spcPts val="3000"/>
              </a:lnSpc>
              <a:spcAft>
                <a:spcPts val="1200"/>
              </a:spcAft>
              <a:buClr>
                <a:schemeClr val="tx1"/>
              </a:buClr>
            </a:pPr>
            <a:r>
              <a:rPr lang="pt-BR" sz="2600" dirty="0" err="1" smtClean="0"/>
              <a:t>JavaScript</a:t>
            </a:r>
            <a:endParaRPr lang="pt-BR" sz="2600" dirty="0" smtClean="0"/>
          </a:p>
          <a:p>
            <a:pPr lvl="1" algn="just">
              <a:lnSpc>
                <a:spcPts val="3000"/>
              </a:lnSpc>
              <a:spcAft>
                <a:spcPts val="1200"/>
              </a:spcAft>
              <a:buClr>
                <a:schemeClr val="tx1"/>
              </a:buClr>
            </a:pPr>
            <a:r>
              <a:rPr lang="pt-BR" sz="2600" dirty="0" smtClean="0"/>
              <a:t>Flash</a:t>
            </a:r>
          </a:p>
          <a:p>
            <a:pPr lvl="1" algn="just">
              <a:lnSpc>
                <a:spcPts val="3000"/>
              </a:lnSpc>
              <a:spcAft>
                <a:spcPts val="1200"/>
              </a:spcAft>
              <a:buClr>
                <a:schemeClr val="tx1"/>
              </a:buClr>
            </a:pPr>
            <a:r>
              <a:rPr lang="pt-BR" sz="2600" dirty="0" smtClean="0"/>
              <a:t>ActiveX</a:t>
            </a:r>
          </a:p>
          <a:p>
            <a:pPr lvl="1" algn="just">
              <a:lnSpc>
                <a:spcPts val="3000"/>
              </a:lnSpc>
              <a:spcAft>
                <a:spcPts val="1200"/>
              </a:spcAft>
              <a:buClr>
                <a:schemeClr val="tx1"/>
              </a:buClr>
            </a:pPr>
            <a:r>
              <a:rPr lang="pt-BR" sz="2600" dirty="0" err="1" smtClean="0"/>
              <a:t>Applets</a:t>
            </a:r>
            <a:r>
              <a:rPr lang="pt-BR" sz="2600" dirty="0" smtClean="0"/>
              <a:t> Java</a:t>
            </a:r>
          </a:p>
          <a:p>
            <a:pPr lvl="1" algn="just">
              <a:lnSpc>
                <a:spcPts val="3000"/>
              </a:lnSpc>
              <a:spcAft>
                <a:spcPts val="1200"/>
              </a:spcAft>
              <a:buClr>
                <a:schemeClr val="tx1"/>
              </a:buClr>
            </a:pPr>
            <a:r>
              <a:rPr lang="pt-BR" sz="2600" dirty="0" smtClean="0"/>
              <a: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14</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5976" y="4155220"/>
            <a:ext cx="3960440" cy="2190045"/>
          </a:xfrm>
          <a:prstGeom prst="rect">
            <a:avLst/>
          </a:prstGeom>
        </p:spPr>
      </p:pic>
    </p:spTree>
    <p:extLst>
      <p:ext uri="{BB962C8B-B14F-4D97-AF65-F5344CB8AC3E}">
        <p14:creationId xmlns:p14="http://schemas.microsoft.com/office/powerpoint/2010/main" val="20700753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en-US" sz="2800" b="1" dirty="0" err="1"/>
              <a:t>H</a:t>
            </a:r>
            <a:r>
              <a:rPr lang="en-US" sz="2800" dirty="0" err="1"/>
              <a:t>yper</a:t>
            </a:r>
            <a:r>
              <a:rPr lang="en-US" sz="2800" b="1" dirty="0" err="1"/>
              <a:t>T</a:t>
            </a:r>
            <a:r>
              <a:rPr lang="en-US" sz="2800" dirty="0" err="1"/>
              <a:t>ext</a:t>
            </a:r>
            <a:r>
              <a:rPr lang="en-US" sz="2800" b="1" dirty="0"/>
              <a:t> M</a:t>
            </a:r>
            <a:r>
              <a:rPr lang="en-US" sz="2800" dirty="0"/>
              <a:t>arkup</a:t>
            </a:r>
            <a:r>
              <a:rPr lang="en-US" sz="2800" b="1" dirty="0"/>
              <a:t> L</a:t>
            </a:r>
            <a:r>
              <a:rPr lang="en-US" sz="2800" dirty="0"/>
              <a:t>anguage</a:t>
            </a:r>
            <a:r>
              <a:rPr lang="en-US" sz="2800" b="1" dirty="0"/>
              <a:t> </a:t>
            </a:r>
            <a:r>
              <a:rPr lang="en-US" sz="2800" b="1" dirty="0" smtClean="0"/>
              <a:t>– HTML 5</a:t>
            </a:r>
          </a:p>
          <a:p>
            <a:pPr algn="just">
              <a:lnSpc>
                <a:spcPts val="3000"/>
              </a:lnSpc>
              <a:spcAft>
                <a:spcPts val="1200"/>
              </a:spcAft>
              <a:buClr>
                <a:schemeClr val="tx1"/>
              </a:buClr>
            </a:pPr>
            <a:r>
              <a:rPr lang="en-US" sz="2800" dirty="0" err="1" smtClean="0"/>
              <a:t>Documento</a:t>
            </a:r>
            <a:r>
              <a:rPr lang="en-US" sz="2800" dirty="0" smtClean="0"/>
              <a:t> do </a:t>
            </a:r>
            <a:r>
              <a:rPr lang="en-US" sz="2800" dirty="0" err="1" smtClean="0"/>
              <a:t>tipo</a:t>
            </a:r>
            <a:r>
              <a:rPr lang="en-US" sz="2800" dirty="0" smtClean="0"/>
              <a:t> </a:t>
            </a:r>
            <a:r>
              <a:rPr lang="en-US" sz="2800" dirty="0" err="1" smtClean="0"/>
              <a:t>texto</a:t>
            </a:r>
            <a:r>
              <a:rPr lang="en-US" sz="2800" dirty="0" smtClean="0"/>
              <a:t> </a:t>
            </a:r>
            <a:r>
              <a:rPr lang="en-US" sz="2800" dirty="0" err="1" smtClean="0"/>
              <a:t>baseado</a:t>
            </a:r>
            <a:r>
              <a:rPr lang="en-US" sz="2800" dirty="0" smtClean="0"/>
              <a:t> </a:t>
            </a:r>
            <a:r>
              <a:rPr lang="en-US" sz="2800" dirty="0" err="1" smtClean="0"/>
              <a:t>em</a:t>
            </a:r>
            <a:r>
              <a:rPr lang="en-US" sz="2800" dirty="0" smtClean="0"/>
              <a:t> </a:t>
            </a:r>
            <a:r>
              <a:rPr lang="en-US" sz="2800" dirty="0" err="1" smtClean="0"/>
              <a:t>marcações</a:t>
            </a:r>
            <a:r>
              <a:rPr lang="en-US" sz="2800" dirty="0" smtClean="0"/>
              <a:t>, </a:t>
            </a:r>
            <a:r>
              <a:rPr lang="en-US" sz="2800" dirty="0" err="1" smtClean="0"/>
              <a:t>também</a:t>
            </a:r>
            <a:r>
              <a:rPr lang="en-US" sz="2800" dirty="0" smtClean="0"/>
              <a:t> </a:t>
            </a:r>
            <a:r>
              <a:rPr lang="en-US" sz="2800" dirty="0" err="1" smtClean="0"/>
              <a:t>conhecidas</a:t>
            </a:r>
            <a:r>
              <a:rPr lang="en-US" sz="2800" dirty="0" smtClean="0"/>
              <a:t> </a:t>
            </a:r>
            <a:r>
              <a:rPr lang="en-US" sz="2800" dirty="0" err="1" smtClean="0"/>
              <a:t>como</a:t>
            </a:r>
            <a:r>
              <a:rPr lang="en-US" sz="2800" dirty="0" smtClean="0"/>
              <a:t> tags</a:t>
            </a:r>
          </a:p>
          <a:p>
            <a:pPr lvl="1" algn="just">
              <a:lnSpc>
                <a:spcPts val="3000"/>
              </a:lnSpc>
              <a:spcAft>
                <a:spcPts val="1200"/>
              </a:spcAft>
              <a:buClr>
                <a:schemeClr val="tx1"/>
              </a:buClr>
            </a:pPr>
            <a:r>
              <a:rPr lang="en-US" sz="2400" dirty="0" smtClean="0"/>
              <a:t>&lt;tag&gt; </a:t>
            </a:r>
            <a:r>
              <a:rPr lang="en-US" sz="2400" dirty="0" err="1" smtClean="0"/>
              <a:t>conteúdo</a:t>
            </a:r>
            <a:r>
              <a:rPr lang="en-US" sz="2400" dirty="0" smtClean="0"/>
              <a:t> &lt;/tag&gt;</a:t>
            </a:r>
          </a:p>
          <a:p>
            <a:pPr algn="just">
              <a:lnSpc>
                <a:spcPts val="3000"/>
              </a:lnSpc>
              <a:spcAft>
                <a:spcPts val="1200"/>
              </a:spcAft>
              <a:buClr>
                <a:schemeClr val="tx1"/>
              </a:buClr>
            </a:pPr>
            <a:r>
              <a:rPr lang="en-US" sz="2600" dirty="0" smtClean="0"/>
              <a:t>Forma de </a:t>
            </a:r>
            <a:r>
              <a:rPr lang="en-US" sz="2600" dirty="0" err="1" smtClean="0"/>
              <a:t>estruturar</a:t>
            </a:r>
            <a:r>
              <a:rPr lang="en-US" sz="2600" dirty="0" smtClean="0"/>
              <a:t> </a:t>
            </a:r>
            <a:r>
              <a:rPr lang="en-US" sz="2600" dirty="0" err="1" smtClean="0"/>
              <a:t>conteúdo</a:t>
            </a:r>
            <a:r>
              <a:rPr lang="en-US" sz="2600" dirty="0" smtClean="0"/>
              <a:t>;</a:t>
            </a:r>
          </a:p>
          <a:p>
            <a:pPr algn="just">
              <a:lnSpc>
                <a:spcPts val="3000"/>
              </a:lnSpc>
              <a:spcAft>
                <a:spcPts val="1200"/>
              </a:spcAft>
              <a:buClr>
                <a:schemeClr val="tx1"/>
              </a:buClr>
            </a:pPr>
            <a:r>
              <a:rPr lang="en-US" sz="2600" dirty="0" err="1" smtClean="0"/>
              <a:t>Exibição</a:t>
            </a:r>
            <a:r>
              <a:rPr lang="en-US" sz="2600" dirty="0" smtClean="0"/>
              <a:t> final de </a:t>
            </a:r>
            <a:r>
              <a:rPr lang="en-US" sz="2600" dirty="0" err="1" smtClean="0"/>
              <a:t>uma</a:t>
            </a:r>
            <a:r>
              <a:rPr lang="en-US" sz="2600" dirty="0" smtClean="0"/>
              <a:t> </a:t>
            </a:r>
            <a:r>
              <a:rPr lang="en-US" sz="2600" dirty="0" err="1" smtClean="0"/>
              <a:t>página</a:t>
            </a:r>
            <a:r>
              <a:rPr lang="en-US" sz="2600" dirty="0" smtClean="0"/>
              <a:t> </a:t>
            </a:r>
            <a:r>
              <a:rPr lang="en-US" sz="2600" dirty="0" err="1" smtClean="0"/>
              <a:t>na</a:t>
            </a:r>
            <a:r>
              <a:rPr lang="en-US" sz="2600" dirty="0" smtClean="0"/>
              <a:t> </a:t>
            </a:r>
            <a:r>
              <a:rPr lang="en-US" sz="2400" dirty="0" smtClean="0"/>
              <a:t>Internet;</a:t>
            </a:r>
          </a:p>
          <a:p>
            <a:pPr algn="just">
              <a:lnSpc>
                <a:spcPts val="3000"/>
              </a:lnSpc>
              <a:spcAft>
                <a:spcPts val="1200"/>
              </a:spcAft>
              <a:buClr>
                <a:schemeClr val="tx1"/>
              </a:buClr>
            </a:pPr>
            <a:r>
              <a:rPr lang="en-US" sz="2600" dirty="0" err="1" smtClean="0"/>
              <a:t>Arquivos</a:t>
            </a:r>
            <a:r>
              <a:rPr lang="en-US" sz="2600" dirty="0" smtClean="0"/>
              <a:t> com </a:t>
            </a:r>
            <a:r>
              <a:rPr lang="en-US" sz="2600" dirty="0" err="1" smtClean="0"/>
              <a:t>extenção</a:t>
            </a:r>
            <a:r>
              <a:rPr lang="en-US" sz="2600" dirty="0" smtClean="0"/>
              <a:t> .</a:t>
            </a:r>
            <a:r>
              <a:rPr lang="en-US" sz="2600" dirty="0" err="1" smtClean="0"/>
              <a:t>htm</a:t>
            </a:r>
            <a:r>
              <a:rPr lang="en-US" sz="2600" dirty="0" smtClean="0"/>
              <a:t> </a:t>
            </a:r>
            <a:r>
              <a:rPr lang="en-US" sz="2600" dirty="0" err="1" smtClean="0"/>
              <a:t>ou</a:t>
            </a:r>
            <a:r>
              <a:rPr lang="en-US" sz="2600" dirty="0" smtClean="0"/>
              <a:t> .html.</a:t>
            </a:r>
            <a:endParaRPr lang="pt-BR" sz="2600"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15</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6884" y="3040558"/>
            <a:ext cx="2400768" cy="1809955"/>
          </a:xfrm>
          <a:prstGeom prst="rect">
            <a:avLst/>
          </a:prstGeom>
        </p:spPr>
      </p:pic>
    </p:spTree>
    <p:extLst>
      <p:ext uri="{BB962C8B-B14F-4D97-AF65-F5344CB8AC3E}">
        <p14:creationId xmlns:p14="http://schemas.microsoft.com/office/powerpoint/2010/main" val="28005423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en-US" sz="2800" b="1" dirty="0" err="1"/>
              <a:t>H</a:t>
            </a:r>
            <a:r>
              <a:rPr lang="en-US" sz="2800" dirty="0" err="1"/>
              <a:t>yper</a:t>
            </a:r>
            <a:r>
              <a:rPr lang="en-US" sz="2800" b="1" dirty="0" err="1"/>
              <a:t>T</a:t>
            </a:r>
            <a:r>
              <a:rPr lang="en-US" sz="2800" dirty="0" err="1"/>
              <a:t>ext</a:t>
            </a:r>
            <a:r>
              <a:rPr lang="en-US" sz="2800" b="1" dirty="0"/>
              <a:t> M</a:t>
            </a:r>
            <a:r>
              <a:rPr lang="en-US" sz="2800" dirty="0"/>
              <a:t>arkup</a:t>
            </a:r>
            <a:r>
              <a:rPr lang="en-US" sz="2800" b="1" dirty="0"/>
              <a:t> L</a:t>
            </a:r>
            <a:r>
              <a:rPr lang="en-US" sz="2800" dirty="0"/>
              <a:t>anguage</a:t>
            </a:r>
            <a:r>
              <a:rPr lang="en-US" sz="2800" b="1" dirty="0"/>
              <a:t> </a:t>
            </a:r>
            <a:r>
              <a:rPr lang="en-US" sz="2800" b="1" dirty="0" smtClean="0"/>
              <a:t>– HTML 5</a:t>
            </a:r>
          </a:p>
          <a:p>
            <a:pPr algn="just">
              <a:lnSpc>
                <a:spcPts val="3000"/>
              </a:lnSpc>
              <a:spcAft>
                <a:spcPts val="1200"/>
              </a:spcAft>
              <a:buClr>
                <a:schemeClr val="tx1"/>
              </a:buClr>
            </a:pPr>
            <a:r>
              <a:rPr lang="en-US" sz="2800" dirty="0" err="1" smtClean="0"/>
              <a:t>Documento</a:t>
            </a:r>
            <a:r>
              <a:rPr lang="en-US" sz="2800" dirty="0" smtClean="0"/>
              <a:t> do </a:t>
            </a:r>
            <a:r>
              <a:rPr lang="en-US" sz="2800" dirty="0" err="1" smtClean="0"/>
              <a:t>tipo</a:t>
            </a:r>
            <a:r>
              <a:rPr lang="en-US" sz="2800" dirty="0" smtClean="0"/>
              <a:t> </a:t>
            </a:r>
            <a:r>
              <a:rPr lang="en-US" sz="2800" dirty="0" err="1" smtClean="0"/>
              <a:t>texto</a:t>
            </a:r>
            <a:r>
              <a:rPr lang="en-US" sz="2800" dirty="0" smtClean="0"/>
              <a:t> </a:t>
            </a:r>
            <a:r>
              <a:rPr lang="en-US" sz="2800" dirty="0" err="1" smtClean="0"/>
              <a:t>baseado</a:t>
            </a:r>
            <a:r>
              <a:rPr lang="en-US" sz="2800" dirty="0" smtClean="0"/>
              <a:t> </a:t>
            </a:r>
            <a:r>
              <a:rPr lang="en-US" sz="2800" dirty="0" err="1" smtClean="0"/>
              <a:t>em</a:t>
            </a:r>
            <a:r>
              <a:rPr lang="en-US" sz="2800" dirty="0" smtClean="0"/>
              <a:t> </a:t>
            </a:r>
            <a:r>
              <a:rPr lang="en-US" sz="2800" dirty="0" err="1" smtClean="0"/>
              <a:t>marcações</a:t>
            </a:r>
            <a:r>
              <a:rPr lang="en-US" sz="2800" dirty="0" smtClean="0"/>
              <a:t>, </a:t>
            </a:r>
            <a:r>
              <a:rPr lang="en-US" sz="2800" dirty="0" err="1" smtClean="0"/>
              <a:t>também</a:t>
            </a:r>
            <a:r>
              <a:rPr lang="en-US" sz="2800" dirty="0" smtClean="0"/>
              <a:t> </a:t>
            </a:r>
            <a:r>
              <a:rPr lang="en-US" sz="2800" dirty="0" err="1" smtClean="0"/>
              <a:t>conhecidas</a:t>
            </a:r>
            <a:r>
              <a:rPr lang="en-US" sz="2800" dirty="0" smtClean="0"/>
              <a:t> </a:t>
            </a:r>
            <a:r>
              <a:rPr lang="en-US" sz="2800" dirty="0" err="1" smtClean="0"/>
              <a:t>como</a:t>
            </a:r>
            <a:r>
              <a:rPr lang="en-US" sz="2800" dirty="0" smtClean="0"/>
              <a:t> tags</a:t>
            </a:r>
          </a:p>
          <a:p>
            <a:pPr lvl="1" algn="just">
              <a:lnSpc>
                <a:spcPts val="3000"/>
              </a:lnSpc>
              <a:spcAft>
                <a:spcPts val="1200"/>
              </a:spcAft>
              <a:buClr>
                <a:schemeClr val="tx1"/>
              </a:buClr>
            </a:pPr>
            <a:r>
              <a:rPr lang="en-US" sz="2400" dirty="0" smtClean="0"/>
              <a:t>&lt;tag&gt; </a:t>
            </a:r>
            <a:r>
              <a:rPr lang="en-US" sz="2400" dirty="0" err="1" smtClean="0"/>
              <a:t>conteúdo</a:t>
            </a:r>
            <a:r>
              <a:rPr lang="en-US" sz="2400" dirty="0" smtClean="0"/>
              <a:t> &lt;/tag&gt;</a:t>
            </a:r>
          </a:p>
          <a:p>
            <a:pPr algn="just">
              <a:lnSpc>
                <a:spcPts val="3000"/>
              </a:lnSpc>
              <a:spcAft>
                <a:spcPts val="1200"/>
              </a:spcAft>
              <a:buClr>
                <a:schemeClr val="tx1"/>
              </a:buClr>
            </a:pPr>
            <a:r>
              <a:rPr lang="en-US" sz="2600" dirty="0" smtClean="0"/>
              <a:t>Forma de </a:t>
            </a:r>
            <a:r>
              <a:rPr lang="en-US" sz="2600" dirty="0" err="1" smtClean="0"/>
              <a:t>estruturar</a:t>
            </a:r>
            <a:r>
              <a:rPr lang="en-US" sz="2600" dirty="0" smtClean="0"/>
              <a:t> </a:t>
            </a:r>
            <a:r>
              <a:rPr lang="en-US" sz="2600" dirty="0" err="1" smtClean="0"/>
              <a:t>conteúdo</a:t>
            </a:r>
            <a:r>
              <a:rPr lang="en-US" sz="2600" dirty="0" smtClean="0"/>
              <a:t>;</a:t>
            </a:r>
          </a:p>
          <a:p>
            <a:pPr algn="just">
              <a:lnSpc>
                <a:spcPts val="3000"/>
              </a:lnSpc>
              <a:spcAft>
                <a:spcPts val="1200"/>
              </a:spcAft>
              <a:buClr>
                <a:schemeClr val="tx1"/>
              </a:buClr>
            </a:pPr>
            <a:r>
              <a:rPr lang="en-US" sz="2600" dirty="0" err="1" smtClean="0"/>
              <a:t>Exibição</a:t>
            </a:r>
            <a:r>
              <a:rPr lang="en-US" sz="2600" dirty="0" smtClean="0"/>
              <a:t> final de </a:t>
            </a:r>
            <a:r>
              <a:rPr lang="en-US" sz="2600" dirty="0" err="1" smtClean="0"/>
              <a:t>uma</a:t>
            </a:r>
            <a:r>
              <a:rPr lang="en-US" sz="2600" dirty="0" smtClean="0"/>
              <a:t> </a:t>
            </a:r>
            <a:r>
              <a:rPr lang="en-US" sz="2600" dirty="0" err="1" smtClean="0"/>
              <a:t>página</a:t>
            </a:r>
            <a:r>
              <a:rPr lang="en-US" sz="2600" dirty="0" smtClean="0"/>
              <a:t> </a:t>
            </a:r>
            <a:r>
              <a:rPr lang="en-US" sz="2600" dirty="0" err="1" smtClean="0"/>
              <a:t>na</a:t>
            </a:r>
            <a:r>
              <a:rPr lang="en-US" sz="2600" dirty="0" smtClean="0"/>
              <a:t> </a:t>
            </a:r>
            <a:r>
              <a:rPr lang="en-US" sz="2400" dirty="0" smtClean="0"/>
              <a:t>Internet;</a:t>
            </a:r>
          </a:p>
          <a:p>
            <a:pPr algn="just">
              <a:lnSpc>
                <a:spcPts val="3000"/>
              </a:lnSpc>
              <a:spcAft>
                <a:spcPts val="1200"/>
              </a:spcAft>
              <a:buClr>
                <a:schemeClr val="tx1"/>
              </a:buClr>
            </a:pPr>
            <a:r>
              <a:rPr lang="en-US" sz="2600" dirty="0" err="1" smtClean="0"/>
              <a:t>Arquivos</a:t>
            </a:r>
            <a:r>
              <a:rPr lang="en-US" sz="2600" dirty="0" smtClean="0"/>
              <a:t> com </a:t>
            </a:r>
            <a:r>
              <a:rPr lang="en-US" sz="2600" dirty="0" err="1" smtClean="0"/>
              <a:t>extenção</a:t>
            </a:r>
            <a:r>
              <a:rPr lang="en-US" sz="2600" dirty="0" smtClean="0"/>
              <a:t> .</a:t>
            </a:r>
            <a:r>
              <a:rPr lang="en-US" sz="2600" dirty="0" err="1" smtClean="0"/>
              <a:t>htm</a:t>
            </a:r>
            <a:r>
              <a:rPr lang="en-US" sz="2600" dirty="0" smtClean="0"/>
              <a:t> </a:t>
            </a:r>
            <a:r>
              <a:rPr lang="en-US" sz="2600" dirty="0" err="1" smtClean="0"/>
              <a:t>ou</a:t>
            </a:r>
            <a:r>
              <a:rPr lang="en-US" sz="2600" dirty="0" smtClean="0"/>
              <a:t> .html.</a:t>
            </a:r>
            <a:endParaRPr lang="pt-BR" sz="2600"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16</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6884" y="3040558"/>
            <a:ext cx="2400768" cy="1809955"/>
          </a:xfrm>
          <a:prstGeom prst="rect">
            <a:avLst/>
          </a:prstGeom>
        </p:spPr>
      </p:pic>
      <p:pic>
        <p:nvPicPr>
          <p:cNvPr id="205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680" y="1428467"/>
            <a:ext cx="8073972" cy="4745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6553119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endParaRPr lang="pt-BR" sz="2600"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17</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5656" y="1700808"/>
            <a:ext cx="5688632" cy="4306052"/>
          </a:xfrm>
          <a:prstGeom prst="rect">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5874134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sz="2600" b="1" i="1" dirty="0" err="1" smtClean="0"/>
              <a:t>Doctype</a:t>
            </a:r>
            <a:r>
              <a:rPr lang="pt-BR" sz="2600" b="1" i="1" dirty="0" smtClean="0"/>
              <a:t> </a:t>
            </a:r>
            <a:r>
              <a:rPr lang="pt-BR" sz="2600" b="1" dirty="0" smtClean="0"/>
              <a:t> e o elemento HTML</a:t>
            </a:r>
          </a:p>
          <a:p>
            <a:pPr algn="just">
              <a:lnSpc>
                <a:spcPts val="3000"/>
              </a:lnSpc>
              <a:spcAft>
                <a:spcPts val="1200"/>
              </a:spcAft>
              <a:buClr>
                <a:schemeClr val="tx1"/>
              </a:buClr>
            </a:pPr>
            <a:r>
              <a:rPr lang="pt-BR" sz="2600" dirty="0" smtClean="0"/>
              <a:t>O </a:t>
            </a:r>
            <a:r>
              <a:rPr lang="pt-BR" sz="2600" i="1" dirty="0" err="1" smtClean="0"/>
              <a:t>Document</a:t>
            </a:r>
            <a:r>
              <a:rPr lang="pt-BR" sz="2600" i="1" dirty="0" smtClean="0"/>
              <a:t> </a:t>
            </a:r>
            <a:r>
              <a:rPr lang="pt-BR" sz="2600" i="1" dirty="0" err="1" smtClean="0"/>
              <a:t>Type</a:t>
            </a:r>
            <a:r>
              <a:rPr lang="pt-BR" sz="2600" i="1" dirty="0" smtClean="0"/>
              <a:t> </a:t>
            </a:r>
            <a:r>
              <a:rPr lang="pt-BR" sz="2600" i="1" dirty="0" err="1" smtClean="0"/>
              <a:t>Defination</a:t>
            </a:r>
            <a:r>
              <a:rPr lang="pt-BR" sz="2600" i="1" dirty="0" smtClean="0"/>
              <a:t> </a:t>
            </a:r>
            <a:r>
              <a:rPr lang="pt-BR" sz="2600" dirty="0" smtClean="0"/>
              <a:t>(DTD, ou simplesmente </a:t>
            </a:r>
            <a:r>
              <a:rPr lang="pt-BR" sz="2600" i="1" dirty="0" err="1" smtClean="0"/>
              <a:t>Doctype</a:t>
            </a:r>
            <a:r>
              <a:rPr lang="pt-BR" sz="2600" dirty="0" smtClean="0"/>
              <a:t>) </a:t>
            </a:r>
            <a:r>
              <a:rPr lang="pt-BR" sz="2800" dirty="0"/>
              <a:t> </a:t>
            </a:r>
            <a:r>
              <a:rPr lang="pt-BR" sz="2400" dirty="0"/>
              <a:t>é uma instrução que informa ao navegador qual é a especificação do código que está sendo usada no documento, e </a:t>
            </a:r>
            <a:r>
              <a:rPr lang="pt-BR" sz="2400" dirty="0" smtClean="0"/>
              <a:t>deve </a:t>
            </a:r>
            <a:r>
              <a:rPr lang="pt-BR" sz="2400" dirty="0"/>
              <a:t>ser declarado antes da </a:t>
            </a:r>
            <a:r>
              <a:rPr lang="pt-BR" sz="2400" i="1" dirty="0" err="1"/>
              <a:t>tag</a:t>
            </a:r>
            <a:r>
              <a:rPr lang="pt-BR" sz="2400" i="1" dirty="0"/>
              <a:t> </a:t>
            </a:r>
            <a:r>
              <a:rPr lang="pt-BR" sz="2400" b="1" i="1" dirty="0"/>
              <a:t>&lt;</a:t>
            </a:r>
            <a:r>
              <a:rPr lang="pt-BR" sz="2400" b="1" i="1" dirty="0" err="1"/>
              <a:t>html</a:t>
            </a:r>
            <a:r>
              <a:rPr lang="pt-BR" sz="2400" b="1" i="1" dirty="0" smtClean="0"/>
              <a:t>&gt;</a:t>
            </a:r>
            <a:r>
              <a:rPr lang="pt-BR" sz="2400" dirty="0" smtClean="0"/>
              <a:t>.</a:t>
            </a:r>
          </a:p>
          <a:p>
            <a:pPr algn="just">
              <a:lnSpc>
                <a:spcPts val="3000"/>
              </a:lnSpc>
              <a:spcAft>
                <a:spcPts val="1200"/>
              </a:spcAft>
              <a:buClr>
                <a:schemeClr val="tx1"/>
              </a:buClr>
            </a:pPr>
            <a:r>
              <a:rPr lang="pt-BR" sz="2400" dirty="0"/>
              <a:t>Na versão anterior do HTML, a declaração do </a:t>
            </a:r>
            <a:r>
              <a:rPr lang="pt-BR" sz="2400" i="1" dirty="0" err="1"/>
              <a:t>Doctype</a:t>
            </a:r>
            <a:r>
              <a:rPr lang="pt-BR" sz="2400" dirty="0"/>
              <a:t> era mais extensa e difícil de decorar, havendo a necessidade de referenciar para o navegador o arquivo DTD com as definições daquela </a:t>
            </a:r>
            <a:r>
              <a:rPr lang="pt-BR" sz="2400" dirty="0" smtClean="0"/>
              <a:t>especificação.</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18</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8512001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sz="2600" b="1" i="1" dirty="0" err="1" smtClean="0"/>
              <a:t>Doctype</a:t>
            </a:r>
            <a:r>
              <a:rPr lang="pt-BR" sz="2600" b="1" i="1" dirty="0" smtClean="0"/>
              <a:t> </a:t>
            </a:r>
            <a:r>
              <a:rPr lang="pt-BR" sz="2600" b="1" dirty="0" smtClean="0"/>
              <a:t> Versão anterior</a:t>
            </a:r>
          </a:p>
          <a:p>
            <a:pPr lvl="1" algn="just">
              <a:lnSpc>
                <a:spcPts val="3000"/>
              </a:lnSpc>
              <a:spcAft>
                <a:spcPts val="1200"/>
              </a:spcAft>
              <a:buClr>
                <a:schemeClr val="tx1"/>
              </a:buClr>
            </a:pPr>
            <a:r>
              <a:rPr lang="pt-BR" dirty="0">
                <a:solidFill>
                  <a:srgbClr val="FF0000"/>
                </a:solidFill>
              </a:rPr>
              <a:t>&lt;!DOCTYPE HTML PUBLIC "-//W3C//DTD HTML 4.01//EN" "http://</a:t>
            </a:r>
            <a:r>
              <a:rPr lang="pt-BR" dirty="0" smtClean="0">
                <a:solidFill>
                  <a:srgbClr val="FF0000"/>
                </a:solidFill>
              </a:rPr>
              <a:t>www.w3.org/TR/html4/strict.dtd"&gt;</a:t>
            </a:r>
          </a:p>
          <a:p>
            <a:pPr algn="just">
              <a:lnSpc>
                <a:spcPts val="3000"/>
              </a:lnSpc>
              <a:spcAft>
                <a:spcPts val="1200"/>
              </a:spcAft>
              <a:buClr>
                <a:schemeClr val="tx1"/>
              </a:buClr>
            </a:pPr>
            <a:r>
              <a:rPr lang="pt-BR" sz="2400" dirty="0"/>
              <a:t>No HTML5 a inserção do </a:t>
            </a:r>
            <a:r>
              <a:rPr lang="pt-BR" sz="2400" i="1" dirty="0" err="1"/>
              <a:t>Doctype</a:t>
            </a:r>
            <a:r>
              <a:rPr lang="pt-BR" sz="2400" dirty="0"/>
              <a:t> foi simplificada, e a responsabilidade de buscar as definições da especificação fica por conta do próprio navegador</a:t>
            </a:r>
            <a:r>
              <a:rPr lang="pt-BR" sz="2400" dirty="0" smtClean="0"/>
              <a:t>:</a:t>
            </a:r>
          </a:p>
          <a:p>
            <a:pPr lvl="1" algn="just">
              <a:lnSpc>
                <a:spcPts val="3000"/>
              </a:lnSpc>
              <a:spcAft>
                <a:spcPts val="1200"/>
              </a:spcAft>
              <a:buClr>
                <a:schemeClr val="tx1"/>
              </a:buClr>
            </a:pPr>
            <a:r>
              <a:rPr lang="pt-BR" b="1" dirty="0">
                <a:solidFill>
                  <a:srgbClr val="00B050"/>
                </a:solidFill>
              </a:rPr>
              <a:t>&lt;!DOCTYPE </a:t>
            </a:r>
            <a:r>
              <a:rPr lang="pt-BR" b="1" dirty="0" err="1">
                <a:solidFill>
                  <a:srgbClr val="00B050"/>
                </a:solidFill>
              </a:rPr>
              <a:t>html</a:t>
            </a:r>
            <a:r>
              <a:rPr lang="pt-BR" b="1" dirty="0">
                <a:solidFill>
                  <a:srgbClr val="00B050"/>
                </a:solidFill>
              </a:rPr>
              <a:t>&gt;</a:t>
            </a:r>
            <a:endParaRPr lang="pt-BR" b="1" dirty="0" smtClean="0">
              <a:solidFill>
                <a:srgbClr val="00B050"/>
              </a:solidFill>
            </a:endParaRP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19</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19734619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Objetivo</a:t>
            </a:r>
            <a:endParaRPr lang="pt-BR" dirty="0"/>
          </a:p>
        </p:txBody>
      </p:sp>
      <p:sp>
        <p:nvSpPr>
          <p:cNvPr id="9" name="Espaço Reservado para Conteúdo 8"/>
          <p:cNvSpPr>
            <a:spLocks noGrp="1"/>
          </p:cNvSpPr>
          <p:nvPr>
            <p:ph idx="1"/>
          </p:nvPr>
        </p:nvSpPr>
        <p:spPr>
          <a:xfrm>
            <a:off x="251520" y="1412776"/>
            <a:ext cx="7825680" cy="4988024"/>
          </a:xfrm>
        </p:spPr>
        <p:txBody>
          <a:bodyPr>
            <a:normAutofit/>
          </a:bodyPr>
          <a:lstStyle/>
          <a:p>
            <a:pPr algn="just">
              <a:lnSpc>
                <a:spcPts val="3000"/>
              </a:lnSpc>
              <a:buClr>
                <a:schemeClr val="tx1"/>
              </a:buClr>
            </a:pPr>
            <a:r>
              <a:rPr lang="pt-BR" sz="2400" dirty="0" smtClean="0"/>
              <a:t>Este curso é voltado para o desenvolvimento de aplicações web utilizando a tecnologia JAVA.</a:t>
            </a:r>
          </a:p>
          <a:p>
            <a:pPr marL="114300" indent="0" algn="just">
              <a:lnSpc>
                <a:spcPts val="3000"/>
              </a:lnSpc>
              <a:buClr>
                <a:schemeClr val="tx1"/>
              </a:buClr>
              <a:buNone/>
            </a:pPr>
            <a:endParaRPr lang="pt-BR" sz="2400" dirty="0" smtClean="0"/>
          </a:p>
          <a:p>
            <a:pPr algn="just">
              <a:lnSpc>
                <a:spcPts val="3000"/>
              </a:lnSpc>
              <a:buClr>
                <a:schemeClr val="tx1"/>
              </a:buClr>
            </a:pPr>
            <a:r>
              <a:rPr lang="pt-BR" sz="2400" dirty="0" smtClean="0"/>
              <a:t>Para desenvolvimento será utilizado um ambiente com </a:t>
            </a:r>
            <a:r>
              <a:rPr lang="pt-BR" sz="2400" i="1" dirty="0" smtClean="0"/>
              <a:t>frameworks</a:t>
            </a:r>
            <a:r>
              <a:rPr lang="pt-BR" sz="2400" dirty="0" smtClean="0"/>
              <a:t> </a:t>
            </a:r>
            <a:r>
              <a:rPr lang="pt-BR" sz="2400" i="1" dirty="0" smtClean="0"/>
              <a:t>open-</a:t>
            </a:r>
            <a:r>
              <a:rPr lang="pt-BR" sz="2400" i="1" dirty="0" err="1" smtClean="0"/>
              <a:t>source</a:t>
            </a:r>
            <a:r>
              <a:rPr lang="pt-BR" sz="2400" dirty="0" smtClean="0"/>
              <a:t> (</a:t>
            </a:r>
            <a:r>
              <a:rPr lang="pt-BR" sz="2400" i="1" dirty="0" err="1" smtClean="0"/>
              <a:t>Tomcat</a:t>
            </a:r>
            <a:r>
              <a:rPr lang="pt-BR" sz="2400" dirty="0" smtClean="0"/>
              <a:t> e </a:t>
            </a:r>
            <a:r>
              <a:rPr lang="pt-BR" sz="2400" i="1" dirty="0" smtClean="0"/>
              <a:t>Eclipse</a:t>
            </a:r>
            <a:r>
              <a:rPr lang="pt-BR" sz="2400" dirty="0" smtClean="0"/>
              <a:t> ou </a:t>
            </a:r>
            <a:r>
              <a:rPr lang="pt-BR" sz="2400" i="1" dirty="0" err="1" smtClean="0"/>
              <a:t>IntelliJ</a:t>
            </a:r>
            <a:r>
              <a:rPr lang="pt-BR" sz="2400" dirty="0" smtClean="0"/>
              <a:t> / </a:t>
            </a:r>
            <a:r>
              <a:rPr lang="pt-BR" sz="2400" i="1" dirty="0" err="1" smtClean="0"/>
              <a:t>plugins</a:t>
            </a:r>
            <a:r>
              <a:rPr lang="pt-BR" sz="2400" dirty="0" smtClean="0"/>
              <a:t>). Toda aplicação desenvolvida rodará em qualquer servidor comercia compatível com as especificações </a:t>
            </a:r>
            <a:r>
              <a:rPr lang="pt-BR" sz="2400" b="1" i="1" dirty="0" err="1" smtClean="0"/>
              <a:t>Servelet</a:t>
            </a:r>
            <a:r>
              <a:rPr lang="pt-BR" sz="2400" b="1" i="1" dirty="0" smtClean="0"/>
              <a:t> </a:t>
            </a:r>
            <a:r>
              <a:rPr lang="pt-BR" sz="2400" dirty="0" smtClean="0"/>
              <a:t>e </a:t>
            </a:r>
            <a:r>
              <a:rPr lang="pt-BR" sz="2400" b="1" dirty="0" smtClean="0"/>
              <a:t>JSP </a:t>
            </a:r>
            <a:r>
              <a:rPr lang="pt-BR" sz="2400" dirty="0" smtClean="0"/>
              <a:t>adotadas.</a:t>
            </a:r>
          </a:p>
          <a:p>
            <a:pPr algn="just">
              <a:lnSpc>
                <a:spcPts val="3000"/>
              </a:lnSpc>
              <a:buClr>
                <a:schemeClr val="tx1"/>
              </a:buClr>
            </a:pPr>
            <a:endParaRPr lang="pt-BR" sz="2400" dirty="0" smtClean="0"/>
          </a:p>
          <a:p>
            <a:pPr algn="just">
              <a:lnSpc>
                <a:spcPts val="3000"/>
              </a:lnSpc>
              <a:buClr>
                <a:schemeClr val="tx1"/>
              </a:buClr>
            </a:pPr>
            <a:r>
              <a:rPr lang="pt-BR" sz="2400" dirty="0" smtClean="0"/>
              <a:t>Versão </a:t>
            </a:r>
            <a:r>
              <a:rPr lang="pt-BR" sz="2400" i="1" dirty="0" err="1" smtClean="0"/>
              <a:t>Tomcat</a:t>
            </a:r>
            <a:endParaRPr lang="pt-BR" sz="2400" i="1" dirty="0" smtClean="0"/>
          </a:p>
          <a:p>
            <a:pPr algn="just">
              <a:lnSpc>
                <a:spcPts val="3000"/>
              </a:lnSpc>
              <a:buClr>
                <a:schemeClr val="tx1"/>
              </a:buClr>
            </a:pPr>
            <a:r>
              <a:rPr lang="pt-BR" sz="2800" i="1" dirty="0" smtClean="0">
                <a:hlinkClick r:id="rId2"/>
              </a:rPr>
              <a:t>http://tomcat.apache.org/whichversion.html</a:t>
            </a:r>
            <a:endParaRPr lang="pt-BR" sz="2800" i="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33764170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dirty="0"/>
              <a:t>Após a declaração do </a:t>
            </a:r>
            <a:r>
              <a:rPr lang="pt-BR" i="1" dirty="0" err="1"/>
              <a:t>Doctype</a:t>
            </a:r>
            <a:r>
              <a:rPr lang="pt-BR" dirty="0"/>
              <a:t>, iniciamos o código HTML. Na árvore de elementos do código, a </a:t>
            </a:r>
            <a:r>
              <a:rPr lang="pt-BR" i="1" dirty="0" err="1"/>
              <a:t>tag</a:t>
            </a:r>
            <a:r>
              <a:rPr lang="pt-BR" dirty="0"/>
              <a:t> principal é a </a:t>
            </a:r>
            <a:r>
              <a:rPr lang="pt-BR" b="1" dirty="0"/>
              <a:t>&lt;</a:t>
            </a:r>
            <a:r>
              <a:rPr lang="pt-BR" b="1" dirty="0" err="1"/>
              <a:t>html</a:t>
            </a:r>
            <a:r>
              <a:rPr lang="pt-BR" b="1" dirty="0"/>
              <a:t>&gt;</a:t>
            </a:r>
            <a:r>
              <a:rPr lang="pt-BR" dirty="0"/>
              <a:t>, que comporta todos os outros elementos filhos</a:t>
            </a:r>
            <a:r>
              <a:rPr lang="pt-BR" dirty="0" smtClean="0"/>
              <a:t>.</a:t>
            </a:r>
          </a:p>
          <a:p>
            <a:pPr lvl="1" algn="just">
              <a:lnSpc>
                <a:spcPts val="3000"/>
              </a:lnSpc>
              <a:spcAft>
                <a:spcPts val="1200"/>
              </a:spcAft>
              <a:buClr>
                <a:schemeClr val="tx1"/>
              </a:buClr>
            </a:pPr>
            <a:r>
              <a:rPr lang="pt-BR" dirty="0">
                <a:solidFill>
                  <a:srgbClr val="00B050"/>
                </a:solidFill>
              </a:rPr>
              <a:t>&lt;</a:t>
            </a:r>
            <a:r>
              <a:rPr lang="pt-BR" dirty="0" err="1">
                <a:solidFill>
                  <a:srgbClr val="00B050"/>
                </a:solidFill>
              </a:rPr>
              <a:t>html</a:t>
            </a:r>
            <a:r>
              <a:rPr lang="pt-BR" dirty="0">
                <a:solidFill>
                  <a:srgbClr val="00B050"/>
                </a:solidFill>
              </a:rPr>
              <a:t> </a:t>
            </a:r>
            <a:r>
              <a:rPr lang="pt-BR" dirty="0" err="1">
                <a:solidFill>
                  <a:srgbClr val="00B050"/>
                </a:solidFill>
              </a:rPr>
              <a:t>lang</a:t>
            </a:r>
            <a:r>
              <a:rPr lang="pt-BR" dirty="0">
                <a:solidFill>
                  <a:srgbClr val="00B050"/>
                </a:solidFill>
              </a:rPr>
              <a:t>="</a:t>
            </a:r>
            <a:r>
              <a:rPr lang="pt-BR" dirty="0" err="1">
                <a:solidFill>
                  <a:srgbClr val="00B050"/>
                </a:solidFill>
              </a:rPr>
              <a:t>pt-br</a:t>
            </a:r>
            <a:r>
              <a:rPr lang="pt-BR" dirty="0" smtClean="0">
                <a:solidFill>
                  <a:srgbClr val="00B050"/>
                </a:solidFill>
              </a:rPr>
              <a:t>"&gt;</a:t>
            </a:r>
          </a:p>
          <a:p>
            <a:pPr algn="just">
              <a:lnSpc>
                <a:spcPts val="3000"/>
              </a:lnSpc>
              <a:spcAft>
                <a:spcPts val="1200"/>
              </a:spcAft>
              <a:buClr>
                <a:schemeClr val="tx1"/>
              </a:buClr>
            </a:pPr>
            <a:r>
              <a:rPr lang="pt-BR" dirty="0"/>
              <a:t>É na </a:t>
            </a:r>
            <a:r>
              <a:rPr lang="pt-BR" i="1" dirty="0" err="1"/>
              <a:t>tag</a:t>
            </a:r>
            <a:r>
              <a:rPr lang="pt-BR" dirty="0"/>
              <a:t> </a:t>
            </a:r>
            <a:r>
              <a:rPr lang="pt-BR" b="1" dirty="0"/>
              <a:t>&lt;</a:t>
            </a:r>
            <a:r>
              <a:rPr lang="pt-BR" b="1" dirty="0" err="1"/>
              <a:t>html</a:t>
            </a:r>
            <a:r>
              <a:rPr lang="pt-BR" b="1" dirty="0"/>
              <a:t>&gt;</a:t>
            </a:r>
            <a:r>
              <a:rPr lang="pt-BR" dirty="0"/>
              <a:t> que declaramos o idioma principal do documento, através do atributo (que pode ser usado também em outras </a:t>
            </a:r>
            <a:r>
              <a:rPr lang="pt-BR" i="1" dirty="0" err="1"/>
              <a:t>tags</a:t>
            </a:r>
            <a:r>
              <a:rPr lang="pt-BR" dirty="0"/>
              <a:t> do documento).</a:t>
            </a:r>
            <a:endParaRPr lang="pt-BR" dirty="0" smtClean="0">
              <a:solidFill>
                <a:srgbClr val="00B050"/>
              </a:solidFill>
            </a:endParaRP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20</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573553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b="1" dirty="0" err="1" smtClean="0"/>
              <a:t>Metadados</a:t>
            </a:r>
            <a:endParaRPr lang="pt-BR" b="1" dirty="0" smtClean="0"/>
          </a:p>
          <a:p>
            <a:pPr lvl="1" algn="just">
              <a:lnSpc>
                <a:spcPts val="3000"/>
              </a:lnSpc>
              <a:spcAft>
                <a:spcPts val="1200"/>
              </a:spcAft>
              <a:buClr>
                <a:schemeClr val="tx1"/>
              </a:buClr>
            </a:pPr>
            <a:r>
              <a:rPr lang="pt-BR" dirty="0"/>
              <a:t>Os </a:t>
            </a:r>
            <a:r>
              <a:rPr lang="pt-BR" dirty="0" err="1"/>
              <a:t>Metadados</a:t>
            </a:r>
            <a:r>
              <a:rPr lang="pt-BR" dirty="0"/>
              <a:t> são um conjunto de informações a respeito da página e do conteúdo nela publicado. Essas informações são usadas pelos navegadores e </a:t>
            </a:r>
            <a:r>
              <a:rPr lang="pt-BR" i="1" dirty="0" err="1"/>
              <a:t>user-agents</a:t>
            </a:r>
            <a:r>
              <a:rPr lang="pt-BR" dirty="0"/>
              <a:t> em geral, sendo invisíveis para os usuários. Todos os </a:t>
            </a:r>
            <a:r>
              <a:rPr lang="pt-BR" b="1" dirty="0" err="1"/>
              <a:t>Metadados</a:t>
            </a:r>
            <a:r>
              <a:rPr lang="pt-BR" dirty="0"/>
              <a:t> ficam contidos na </a:t>
            </a:r>
            <a:r>
              <a:rPr lang="pt-BR" i="1" dirty="0" err="1"/>
              <a:t>tag</a:t>
            </a:r>
            <a:r>
              <a:rPr lang="pt-BR" dirty="0"/>
              <a:t> </a:t>
            </a:r>
            <a:r>
              <a:rPr lang="pt-BR" b="1" dirty="0"/>
              <a:t>&lt;</a:t>
            </a:r>
            <a:r>
              <a:rPr lang="pt-BR" b="1" dirty="0" err="1"/>
              <a:t>head</a:t>
            </a:r>
            <a:r>
              <a:rPr lang="pt-BR" b="1" dirty="0" smtClean="0"/>
              <a:t>&gt;</a:t>
            </a:r>
            <a:r>
              <a:rPr lang="pt-BR" dirty="0" smtClean="0"/>
              <a:t>:</a:t>
            </a:r>
          </a:p>
          <a:p>
            <a:pPr lvl="1" algn="just">
              <a:lnSpc>
                <a:spcPts val="3000"/>
              </a:lnSpc>
              <a:spcAft>
                <a:spcPts val="1200"/>
              </a:spcAft>
              <a:buClr>
                <a:schemeClr val="tx1"/>
              </a:buClr>
            </a:pPr>
            <a:endParaRPr lang="pt-BR" dirty="0"/>
          </a:p>
          <a:p>
            <a:pPr lvl="1" algn="just">
              <a:lnSpc>
                <a:spcPts val="3000"/>
              </a:lnSpc>
              <a:spcAft>
                <a:spcPts val="1200"/>
              </a:spcAft>
              <a:buClr>
                <a:schemeClr val="tx1"/>
              </a:buClr>
            </a:pP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21</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
        <p:nvSpPr>
          <p:cNvPr id="12" name="Retângulo 11"/>
          <p:cNvSpPr/>
          <p:nvPr/>
        </p:nvSpPr>
        <p:spPr>
          <a:xfrm>
            <a:off x="395536" y="4653136"/>
            <a:ext cx="7778534" cy="1323439"/>
          </a:xfrm>
          <a:prstGeom prst="rect">
            <a:avLst/>
          </a:prstGeom>
        </p:spPr>
        <p:txBody>
          <a:bodyPr wrap="square">
            <a:spAutoFit/>
          </a:bodyPr>
          <a:lstStyle/>
          <a:p>
            <a:pPr lvl="1">
              <a:buClr>
                <a:schemeClr val="tx1"/>
              </a:buClr>
            </a:pPr>
            <a:r>
              <a:rPr lang="pt-BR" sz="1600" b="1" dirty="0" smtClean="0">
                <a:solidFill>
                  <a:srgbClr val="00B050"/>
                </a:solidFill>
              </a:rPr>
              <a:t>&lt;</a:t>
            </a:r>
            <a:r>
              <a:rPr lang="pt-BR" sz="1600" b="1" dirty="0" err="1" smtClean="0">
                <a:solidFill>
                  <a:srgbClr val="00B050"/>
                </a:solidFill>
              </a:rPr>
              <a:t>head</a:t>
            </a:r>
            <a:r>
              <a:rPr lang="pt-BR" sz="1600" b="1" dirty="0" smtClean="0">
                <a:solidFill>
                  <a:srgbClr val="00B050"/>
                </a:solidFill>
              </a:rPr>
              <a:t>&gt;</a:t>
            </a:r>
          </a:p>
          <a:p>
            <a:pPr lvl="1">
              <a:buClr>
                <a:schemeClr val="tx1"/>
              </a:buClr>
            </a:pPr>
            <a:r>
              <a:rPr lang="pt-BR" sz="1600" b="1" dirty="0">
                <a:solidFill>
                  <a:srgbClr val="00B050"/>
                </a:solidFill>
              </a:rPr>
              <a:t>	</a:t>
            </a:r>
            <a:r>
              <a:rPr lang="pt-BR" sz="1600" b="1" dirty="0" smtClean="0">
                <a:solidFill>
                  <a:srgbClr val="00B050"/>
                </a:solidFill>
              </a:rPr>
              <a:t>&lt;meta </a:t>
            </a:r>
            <a:r>
              <a:rPr lang="pt-BR" sz="1600" b="1" dirty="0" err="1" smtClean="0">
                <a:solidFill>
                  <a:srgbClr val="00B050"/>
                </a:solidFill>
              </a:rPr>
              <a:t>charset</a:t>
            </a:r>
            <a:r>
              <a:rPr lang="pt-BR" sz="1600" b="1" dirty="0" smtClean="0">
                <a:solidFill>
                  <a:srgbClr val="00B050"/>
                </a:solidFill>
              </a:rPr>
              <a:t>=“utf-8”&gt;</a:t>
            </a:r>
          </a:p>
          <a:p>
            <a:pPr lvl="1">
              <a:buClr>
                <a:schemeClr val="tx1"/>
              </a:buClr>
            </a:pPr>
            <a:r>
              <a:rPr lang="pt-BR" sz="1600" b="1" dirty="0">
                <a:solidFill>
                  <a:srgbClr val="00B050"/>
                </a:solidFill>
              </a:rPr>
              <a:t>	</a:t>
            </a:r>
            <a:r>
              <a:rPr lang="pt-BR" sz="1600" b="1" dirty="0" smtClean="0">
                <a:solidFill>
                  <a:srgbClr val="00B050"/>
                </a:solidFill>
              </a:rPr>
              <a:t>&lt;</a:t>
            </a:r>
            <a:r>
              <a:rPr lang="pt-BR" sz="1600" b="1" dirty="0" err="1" smtClean="0">
                <a:solidFill>
                  <a:srgbClr val="00B050"/>
                </a:solidFill>
              </a:rPr>
              <a:t>title</a:t>
            </a:r>
            <a:r>
              <a:rPr lang="pt-BR" sz="1600" b="1" dirty="0" smtClean="0">
                <a:solidFill>
                  <a:srgbClr val="00B050"/>
                </a:solidFill>
              </a:rPr>
              <a:t>&gt;Entendendo a estrutura e semântica do HTML5&lt;/</a:t>
            </a:r>
            <a:r>
              <a:rPr lang="pt-BR" sz="1600" b="1" dirty="0" err="1" smtClean="0">
                <a:solidFill>
                  <a:srgbClr val="00B050"/>
                </a:solidFill>
              </a:rPr>
              <a:t>title</a:t>
            </a:r>
            <a:r>
              <a:rPr lang="pt-BR" sz="1600" b="1" dirty="0" smtClean="0">
                <a:solidFill>
                  <a:srgbClr val="00B050"/>
                </a:solidFill>
              </a:rPr>
              <a:t>&gt;</a:t>
            </a:r>
          </a:p>
          <a:p>
            <a:pPr lvl="1">
              <a:buClr>
                <a:schemeClr val="tx1"/>
              </a:buClr>
            </a:pPr>
            <a:r>
              <a:rPr lang="pt-BR" sz="1600" b="1" dirty="0">
                <a:solidFill>
                  <a:srgbClr val="00B050"/>
                </a:solidFill>
              </a:rPr>
              <a:t>	</a:t>
            </a:r>
            <a:r>
              <a:rPr lang="pt-BR" sz="1600" b="1" dirty="0" smtClean="0">
                <a:solidFill>
                  <a:srgbClr val="00B050"/>
                </a:solidFill>
              </a:rPr>
              <a:t>&lt;meta </a:t>
            </a:r>
            <a:r>
              <a:rPr lang="pt-BR" sz="1600" b="1" dirty="0" err="1" smtClean="0">
                <a:solidFill>
                  <a:srgbClr val="00B050"/>
                </a:solidFill>
              </a:rPr>
              <a:t>name</a:t>
            </a:r>
            <a:r>
              <a:rPr lang="pt-BR" sz="1600" b="1" dirty="0" smtClean="0">
                <a:solidFill>
                  <a:srgbClr val="00B050"/>
                </a:solidFill>
              </a:rPr>
              <a:t>=“</a:t>
            </a:r>
            <a:r>
              <a:rPr lang="pt-BR" sz="1600" b="1" dirty="0" err="1" smtClean="0">
                <a:solidFill>
                  <a:srgbClr val="00B050"/>
                </a:solidFill>
              </a:rPr>
              <a:t>keywords</a:t>
            </a:r>
            <a:r>
              <a:rPr lang="pt-BR" sz="1600" b="1" dirty="0" smtClean="0">
                <a:solidFill>
                  <a:srgbClr val="00B050"/>
                </a:solidFill>
              </a:rPr>
              <a:t>” </a:t>
            </a:r>
            <a:r>
              <a:rPr lang="pt-BR" sz="1600" b="1" dirty="0" err="1" smtClean="0">
                <a:solidFill>
                  <a:srgbClr val="00B050"/>
                </a:solidFill>
              </a:rPr>
              <a:t>content</a:t>
            </a:r>
            <a:r>
              <a:rPr lang="pt-BR" sz="1600" b="1" dirty="0" smtClean="0">
                <a:solidFill>
                  <a:srgbClr val="00B050"/>
                </a:solidFill>
              </a:rPr>
              <a:t>=“HTML5, CSS3, </a:t>
            </a:r>
            <a:r>
              <a:rPr lang="pt-BR" sz="1600" b="1" dirty="0" err="1" smtClean="0">
                <a:solidFill>
                  <a:srgbClr val="00B050"/>
                </a:solidFill>
              </a:rPr>
              <a:t>frontend</a:t>
            </a:r>
            <a:r>
              <a:rPr lang="pt-BR" sz="1600" b="1" dirty="0" smtClean="0">
                <a:solidFill>
                  <a:srgbClr val="00B050"/>
                </a:solidFill>
              </a:rPr>
              <a:t>”</a:t>
            </a:r>
          </a:p>
          <a:p>
            <a:pPr lvl="1">
              <a:buClr>
                <a:schemeClr val="tx1"/>
              </a:buClr>
            </a:pPr>
            <a:r>
              <a:rPr lang="pt-BR" sz="1600" b="1" dirty="0">
                <a:solidFill>
                  <a:srgbClr val="00B050"/>
                </a:solidFill>
              </a:rPr>
              <a:t>	</a:t>
            </a:r>
            <a:r>
              <a:rPr lang="pt-BR" sz="1600" b="1" dirty="0" smtClean="0">
                <a:solidFill>
                  <a:srgbClr val="00B050"/>
                </a:solidFill>
              </a:rPr>
              <a:t>...</a:t>
            </a:r>
            <a:endParaRPr lang="pt-BR" sz="1600" b="1" dirty="0">
              <a:solidFill>
                <a:srgbClr val="00B050"/>
              </a:solidFill>
            </a:endParaRPr>
          </a:p>
        </p:txBody>
      </p:sp>
    </p:spTree>
    <p:extLst>
      <p:ext uri="{BB962C8B-B14F-4D97-AF65-F5344CB8AC3E}">
        <p14:creationId xmlns:p14="http://schemas.microsoft.com/office/powerpoint/2010/main" val="252714996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b="1" dirty="0" smtClean="0"/>
              <a:t>Scripts</a:t>
            </a:r>
          </a:p>
          <a:p>
            <a:pPr lvl="1" algn="just">
              <a:lnSpc>
                <a:spcPts val="3000"/>
              </a:lnSpc>
              <a:spcAft>
                <a:spcPts val="1200"/>
              </a:spcAft>
              <a:buClr>
                <a:schemeClr val="tx1"/>
              </a:buClr>
            </a:pPr>
            <a:r>
              <a:rPr lang="pt-BR" dirty="0"/>
              <a:t>Quando trabalhamos com </a:t>
            </a:r>
            <a:r>
              <a:rPr lang="pt-BR" i="1" dirty="0"/>
              <a:t>scripts</a:t>
            </a:r>
            <a:r>
              <a:rPr lang="pt-BR" dirty="0"/>
              <a:t> em nossas páginas, estamos habituados a declarar o tipo de linguagem que estamos usando através do atributo </a:t>
            </a:r>
            <a:r>
              <a:rPr lang="pt-BR" i="1" dirty="0" err="1" smtClean="0"/>
              <a:t>type</a:t>
            </a:r>
            <a:r>
              <a:rPr lang="pt-BR" dirty="0" smtClean="0"/>
              <a:t>:</a:t>
            </a:r>
          </a:p>
          <a:p>
            <a:pPr lvl="1" algn="just">
              <a:lnSpc>
                <a:spcPts val="3000"/>
              </a:lnSpc>
              <a:spcAft>
                <a:spcPts val="1200"/>
              </a:spcAft>
              <a:buClr>
                <a:schemeClr val="tx1"/>
              </a:buClr>
            </a:pPr>
            <a:endParaRPr lang="pt-BR" dirty="0" smtClean="0"/>
          </a:p>
          <a:p>
            <a:pPr lvl="1" algn="just">
              <a:lnSpc>
                <a:spcPts val="3000"/>
              </a:lnSpc>
              <a:spcAft>
                <a:spcPts val="1200"/>
              </a:spcAft>
              <a:buClr>
                <a:schemeClr val="tx1"/>
              </a:buClr>
            </a:pPr>
            <a:endParaRPr lang="pt-BR" dirty="0"/>
          </a:p>
          <a:p>
            <a:pPr lvl="1" algn="just">
              <a:lnSpc>
                <a:spcPts val="3000"/>
              </a:lnSpc>
              <a:spcAft>
                <a:spcPts val="1200"/>
              </a:spcAft>
              <a:buClr>
                <a:schemeClr val="tx1"/>
              </a:buClr>
            </a:pPr>
            <a:r>
              <a:rPr lang="pt-BR" dirty="0" smtClean="0"/>
              <a:t>No </a:t>
            </a:r>
            <a:r>
              <a:rPr lang="pt-BR" dirty="0"/>
              <a:t>HTML5, o atributo </a:t>
            </a:r>
            <a:r>
              <a:rPr lang="pt-BR" i="1" dirty="0" err="1"/>
              <a:t>type</a:t>
            </a:r>
            <a:r>
              <a:rPr lang="pt-BR" dirty="0"/>
              <a:t> passa a ser opcional, pois entende-se que o </a:t>
            </a:r>
            <a:r>
              <a:rPr lang="pt-BR" dirty="0" err="1"/>
              <a:t>Javascript</a:t>
            </a:r>
            <a:r>
              <a:rPr lang="pt-BR" dirty="0"/>
              <a:t> é a linguagem padrão de scripts usada na Web:</a:t>
            </a:r>
            <a:endParaRPr lang="pt-BR" dirty="0" smtClean="0"/>
          </a:p>
          <a:p>
            <a:pPr marL="411480" lvl="1" indent="0" algn="just">
              <a:lnSpc>
                <a:spcPts val="3000"/>
              </a:lnSpc>
              <a:spcAft>
                <a:spcPts val="1200"/>
              </a:spcAft>
              <a:buClr>
                <a:schemeClr val="tx1"/>
              </a:buClr>
              <a:buNone/>
            </a:pPr>
            <a:endParaRPr lang="pt-BR" dirty="0" smtClean="0"/>
          </a:p>
          <a:p>
            <a:pPr lvl="1" algn="just">
              <a:lnSpc>
                <a:spcPts val="3000"/>
              </a:lnSpc>
              <a:spcAft>
                <a:spcPts val="1200"/>
              </a:spcAft>
              <a:buClr>
                <a:schemeClr val="tx1"/>
              </a:buClr>
            </a:pPr>
            <a:endParaRPr lang="pt-BR" b="1" dirty="0" smtClean="0">
              <a:solidFill>
                <a:srgbClr val="00B050"/>
              </a:solidFill>
            </a:endParaRP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22</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
        <p:nvSpPr>
          <p:cNvPr id="2" name="Retângulo 1"/>
          <p:cNvSpPr/>
          <p:nvPr/>
        </p:nvSpPr>
        <p:spPr>
          <a:xfrm>
            <a:off x="400726" y="3150550"/>
            <a:ext cx="7778534" cy="1077218"/>
          </a:xfrm>
          <a:prstGeom prst="rect">
            <a:avLst/>
          </a:prstGeom>
        </p:spPr>
        <p:txBody>
          <a:bodyPr wrap="square">
            <a:spAutoFit/>
          </a:bodyPr>
          <a:lstStyle/>
          <a:p>
            <a:pPr lvl="1">
              <a:buClr>
                <a:schemeClr val="tx1"/>
              </a:buClr>
            </a:pPr>
            <a:r>
              <a:rPr lang="pt-BR" sz="1600" b="1" dirty="0">
                <a:solidFill>
                  <a:srgbClr val="00B050"/>
                </a:solidFill>
              </a:rPr>
              <a:t>&lt;script </a:t>
            </a:r>
            <a:r>
              <a:rPr lang="pt-BR" sz="1600" b="1" dirty="0" err="1">
                <a:solidFill>
                  <a:srgbClr val="00B050"/>
                </a:solidFill>
              </a:rPr>
              <a:t>type</a:t>
            </a:r>
            <a:r>
              <a:rPr lang="pt-BR" sz="1600" b="1" dirty="0">
                <a:solidFill>
                  <a:srgbClr val="00B050"/>
                </a:solidFill>
              </a:rPr>
              <a:t>="</a:t>
            </a:r>
            <a:r>
              <a:rPr lang="pt-BR" sz="1600" b="1" dirty="0" err="1">
                <a:solidFill>
                  <a:srgbClr val="00B050"/>
                </a:solidFill>
              </a:rPr>
              <a:t>text</a:t>
            </a:r>
            <a:r>
              <a:rPr lang="pt-BR" sz="1600" b="1" dirty="0">
                <a:solidFill>
                  <a:srgbClr val="00B050"/>
                </a:solidFill>
              </a:rPr>
              <a:t>/</a:t>
            </a:r>
            <a:r>
              <a:rPr lang="pt-BR" sz="1600" b="1" dirty="0" err="1">
                <a:solidFill>
                  <a:srgbClr val="00B050"/>
                </a:solidFill>
              </a:rPr>
              <a:t>javascript</a:t>
            </a:r>
            <a:r>
              <a:rPr lang="pt-BR" sz="1600" b="1" dirty="0">
                <a:solidFill>
                  <a:srgbClr val="00B050"/>
                </a:solidFill>
              </a:rPr>
              <a:t>" </a:t>
            </a:r>
            <a:r>
              <a:rPr lang="pt-BR" sz="1600" b="1" dirty="0" err="1">
                <a:solidFill>
                  <a:srgbClr val="00B050"/>
                </a:solidFill>
              </a:rPr>
              <a:t>src</a:t>
            </a:r>
            <a:r>
              <a:rPr lang="pt-BR" sz="1600" b="1" dirty="0">
                <a:solidFill>
                  <a:srgbClr val="00B050"/>
                </a:solidFill>
              </a:rPr>
              <a:t>="/</a:t>
            </a:r>
            <a:r>
              <a:rPr lang="pt-BR" sz="1600" b="1" dirty="0" err="1">
                <a:solidFill>
                  <a:srgbClr val="00B050"/>
                </a:solidFill>
              </a:rPr>
              <a:t>sidecode</a:t>
            </a:r>
            <a:r>
              <a:rPr lang="pt-BR" sz="1600" b="1" dirty="0">
                <a:solidFill>
                  <a:srgbClr val="00B050"/>
                </a:solidFill>
              </a:rPr>
              <a:t>/scripts.js"&gt;&lt;/script&gt;</a:t>
            </a:r>
            <a:br>
              <a:rPr lang="pt-BR" sz="1600" b="1" dirty="0">
                <a:solidFill>
                  <a:srgbClr val="00B050"/>
                </a:solidFill>
              </a:rPr>
            </a:br>
            <a:r>
              <a:rPr lang="pt-BR" sz="1600" b="1" dirty="0">
                <a:solidFill>
                  <a:srgbClr val="00B050"/>
                </a:solidFill>
              </a:rPr>
              <a:t>&lt;script </a:t>
            </a:r>
            <a:r>
              <a:rPr lang="pt-BR" sz="1600" b="1" dirty="0" err="1">
                <a:solidFill>
                  <a:srgbClr val="00B050"/>
                </a:solidFill>
              </a:rPr>
              <a:t>type</a:t>
            </a:r>
            <a:r>
              <a:rPr lang="pt-BR" sz="1600" b="1" dirty="0">
                <a:solidFill>
                  <a:srgbClr val="00B050"/>
                </a:solidFill>
              </a:rPr>
              <a:t>="</a:t>
            </a:r>
            <a:r>
              <a:rPr lang="pt-BR" sz="1600" b="1" dirty="0" err="1">
                <a:solidFill>
                  <a:srgbClr val="00B050"/>
                </a:solidFill>
              </a:rPr>
              <a:t>text</a:t>
            </a:r>
            <a:r>
              <a:rPr lang="pt-BR" sz="1600" b="1" dirty="0">
                <a:solidFill>
                  <a:srgbClr val="00B050"/>
                </a:solidFill>
              </a:rPr>
              <a:t>/</a:t>
            </a:r>
            <a:r>
              <a:rPr lang="pt-BR" sz="1600" b="1" dirty="0" err="1">
                <a:solidFill>
                  <a:srgbClr val="00B050"/>
                </a:solidFill>
              </a:rPr>
              <a:t>javascript</a:t>
            </a:r>
            <a:r>
              <a:rPr lang="pt-BR" sz="1600" b="1" dirty="0">
                <a:solidFill>
                  <a:srgbClr val="00B050"/>
                </a:solidFill>
              </a:rPr>
              <a:t>"&gt;</a:t>
            </a:r>
            <a:br>
              <a:rPr lang="pt-BR" sz="1600" b="1" dirty="0">
                <a:solidFill>
                  <a:srgbClr val="00B050"/>
                </a:solidFill>
              </a:rPr>
            </a:br>
            <a:r>
              <a:rPr lang="pt-BR" sz="1600" b="1" dirty="0">
                <a:solidFill>
                  <a:srgbClr val="00B050"/>
                </a:solidFill>
              </a:rPr>
              <a:t>...</a:t>
            </a:r>
            <a:br>
              <a:rPr lang="pt-BR" sz="1600" b="1" dirty="0">
                <a:solidFill>
                  <a:srgbClr val="00B050"/>
                </a:solidFill>
              </a:rPr>
            </a:br>
            <a:r>
              <a:rPr lang="pt-BR" sz="1600" b="1" dirty="0">
                <a:solidFill>
                  <a:srgbClr val="00B050"/>
                </a:solidFill>
              </a:rPr>
              <a:t>&lt;/script&gt;</a:t>
            </a:r>
          </a:p>
        </p:txBody>
      </p:sp>
      <p:sp>
        <p:nvSpPr>
          <p:cNvPr id="12" name="Retângulo 11"/>
          <p:cNvSpPr/>
          <p:nvPr/>
        </p:nvSpPr>
        <p:spPr>
          <a:xfrm>
            <a:off x="382143" y="5376118"/>
            <a:ext cx="7778534" cy="1077218"/>
          </a:xfrm>
          <a:prstGeom prst="rect">
            <a:avLst/>
          </a:prstGeom>
        </p:spPr>
        <p:txBody>
          <a:bodyPr wrap="square">
            <a:spAutoFit/>
          </a:bodyPr>
          <a:lstStyle/>
          <a:p>
            <a:pPr lvl="1">
              <a:buClr>
                <a:schemeClr val="tx1"/>
              </a:buClr>
            </a:pPr>
            <a:r>
              <a:rPr lang="pt-BR" sz="1600" b="1" dirty="0">
                <a:solidFill>
                  <a:srgbClr val="00B050"/>
                </a:solidFill>
              </a:rPr>
              <a:t>&lt;script </a:t>
            </a:r>
            <a:r>
              <a:rPr lang="pt-BR" sz="1600" b="1" dirty="0" err="1">
                <a:solidFill>
                  <a:srgbClr val="00B050"/>
                </a:solidFill>
              </a:rPr>
              <a:t>src</a:t>
            </a:r>
            <a:r>
              <a:rPr lang="pt-BR" sz="1600" b="1" dirty="0">
                <a:solidFill>
                  <a:srgbClr val="00B050"/>
                </a:solidFill>
              </a:rPr>
              <a:t>="/</a:t>
            </a:r>
            <a:r>
              <a:rPr lang="pt-BR" sz="1600" b="1" dirty="0" err="1">
                <a:solidFill>
                  <a:srgbClr val="00B050"/>
                </a:solidFill>
              </a:rPr>
              <a:t>sidecode</a:t>
            </a:r>
            <a:r>
              <a:rPr lang="pt-BR" sz="1600" b="1" dirty="0">
                <a:solidFill>
                  <a:srgbClr val="00B050"/>
                </a:solidFill>
              </a:rPr>
              <a:t>/scripts.js"&gt;&lt;/script&gt;</a:t>
            </a:r>
            <a:br>
              <a:rPr lang="pt-BR" sz="1600" b="1" dirty="0">
                <a:solidFill>
                  <a:srgbClr val="00B050"/>
                </a:solidFill>
              </a:rPr>
            </a:br>
            <a:r>
              <a:rPr lang="pt-BR" sz="1600" b="1" dirty="0">
                <a:solidFill>
                  <a:srgbClr val="00B050"/>
                </a:solidFill>
              </a:rPr>
              <a:t>&lt;script&gt;</a:t>
            </a:r>
            <a:br>
              <a:rPr lang="pt-BR" sz="1600" b="1" dirty="0">
                <a:solidFill>
                  <a:srgbClr val="00B050"/>
                </a:solidFill>
              </a:rPr>
            </a:br>
            <a:r>
              <a:rPr lang="pt-BR" sz="1600" b="1" dirty="0">
                <a:solidFill>
                  <a:srgbClr val="00B050"/>
                </a:solidFill>
              </a:rPr>
              <a:t>...</a:t>
            </a:r>
            <a:br>
              <a:rPr lang="pt-BR" sz="1600" b="1" dirty="0">
                <a:solidFill>
                  <a:srgbClr val="00B050"/>
                </a:solidFill>
              </a:rPr>
            </a:br>
            <a:r>
              <a:rPr lang="pt-BR" sz="1600" b="1" dirty="0">
                <a:solidFill>
                  <a:srgbClr val="00B050"/>
                </a:solidFill>
              </a:rPr>
              <a:t>&lt;/script&gt;</a:t>
            </a:r>
          </a:p>
        </p:txBody>
      </p:sp>
    </p:spTree>
    <p:extLst>
      <p:ext uri="{BB962C8B-B14F-4D97-AF65-F5344CB8AC3E}">
        <p14:creationId xmlns:p14="http://schemas.microsoft.com/office/powerpoint/2010/main" val="21004910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b="1" i="1" dirty="0" err="1" smtClean="0"/>
              <a:t>Charset</a:t>
            </a:r>
            <a:endParaRPr lang="pt-BR" b="1" i="1" dirty="0" smtClean="0"/>
          </a:p>
          <a:p>
            <a:pPr lvl="1" algn="just">
              <a:lnSpc>
                <a:spcPts val="3000"/>
              </a:lnSpc>
              <a:spcAft>
                <a:spcPts val="1200"/>
              </a:spcAft>
              <a:buClr>
                <a:schemeClr val="tx1"/>
              </a:buClr>
            </a:pPr>
            <a:r>
              <a:rPr lang="pt-BR" dirty="0"/>
              <a:t>A </a:t>
            </a:r>
            <a:r>
              <a:rPr lang="pt-BR" i="1" dirty="0" err="1"/>
              <a:t>metatag</a:t>
            </a:r>
            <a:r>
              <a:rPr lang="pt-BR" dirty="0"/>
              <a:t> </a:t>
            </a:r>
            <a:r>
              <a:rPr lang="pt-BR" i="1" dirty="0" err="1"/>
              <a:t>Charset</a:t>
            </a:r>
            <a:r>
              <a:rPr lang="pt-BR" dirty="0"/>
              <a:t> é usada para indicar a </a:t>
            </a:r>
            <a:r>
              <a:rPr lang="pt-BR" dirty="0" smtClean="0"/>
              <a:t>codificação de caracteres</a:t>
            </a:r>
            <a:r>
              <a:rPr lang="pt-BR" dirty="0"/>
              <a:t> que a nossa página está utilizando. No exemplo abaixo, estamos indicando uma codificação de caracteres do tipo:</a:t>
            </a:r>
            <a:endParaRPr lang="pt-BR" dirty="0" smtClean="0"/>
          </a:p>
          <a:p>
            <a:pPr lvl="1" algn="just">
              <a:lnSpc>
                <a:spcPts val="3000"/>
              </a:lnSpc>
              <a:spcAft>
                <a:spcPts val="1200"/>
              </a:spcAft>
              <a:buClr>
                <a:schemeClr val="tx1"/>
              </a:buClr>
            </a:pPr>
            <a:endParaRPr lang="pt-BR" dirty="0"/>
          </a:p>
          <a:p>
            <a:pPr lvl="1" algn="just">
              <a:lnSpc>
                <a:spcPts val="3000"/>
              </a:lnSpc>
              <a:spcAft>
                <a:spcPts val="1200"/>
              </a:spcAft>
              <a:buClr>
                <a:schemeClr val="tx1"/>
              </a:buClr>
            </a:pPr>
            <a:r>
              <a:rPr lang="pt-BR" dirty="0"/>
              <a:t>Essa </a:t>
            </a:r>
            <a:r>
              <a:rPr lang="pt-BR" i="1" dirty="0" err="1"/>
              <a:t>metatag</a:t>
            </a:r>
            <a:r>
              <a:rPr lang="pt-BR" dirty="0"/>
              <a:t> foi simplificada em relação a forma que era utilizada na versão anterior do HTML. Porem, a forma antiga ainda é suportada no HTML5, apesar de não recomendada:</a:t>
            </a:r>
            <a:endParaRPr lang="pt-BR" dirty="0" smtClean="0"/>
          </a:p>
          <a:p>
            <a:pPr lvl="1" algn="just">
              <a:lnSpc>
                <a:spcPts val="3000"/>
              </a:lnSpc>
              <a:spcAft>
                <a:spcPts val="1200"/>
              </a:spcAft>
              <a:buClr>
                <a:schemeClr val="tx1"/>
              </a:buClr>
            </a:pPr>
            <a:endParaRPr lang="pt-BR" b="1" dirty="0" smtClean="0">
              <a:solidFill>
                <a:srgbClr val="00B050"/>
              </a:solidFill>
            </a:endParaRP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23</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
        <p:nvSpPr>
          <p:cNvPr id="2" name="Retângulo 1"/>
          <p:cNvSpPr/>
          <p:nvPr/>
        </p:nvSpPr>
        <p:spPr>
          <a:xfrm>
            <a:off x="395536" y="3594502"/>
            <a:ext cx="7778534" cy="338554"/>
          </a:xfrm>
          <a:prstGeom prst="rect">
            <a:avLst/>
          </a:prstGeom>
        </p:spPr>
        <p:txBody>
          <a:bodyPr wrap="square">
            <a:spAutoFit/>
          </a:bodyPr>
          <a:lstStyle/>
          <a:p>
            <a:pPr lvl="1">
              <a:buClr>
                <a:schemeClr val="tx1"/>
              </a:buClr>
            </a:pPr>
            <a:r>
              <a:rPr lang="pt-BR" sz="1600" b="1" dirty="0">
                <a:solidFill>
                  <a:srgbClr val="00B050"/>
                </a:solidFill>
              </a:rPr>
              <a:t>&lt;meta </a:t>
            </a:r>
            <a:r>
              <a:rPr lang="pt-BR" sz="1600" b="1" dirty="0" err="1">
                <a:solidFill>
                  <a:srgbClr val="00B050"/>
                </a:solidFill>
              </a:rPr>
              <a:t>charset</a:t>
            </a:r>
            <a:r>
              <a:rPr lang="pt-BR" sz="1600" b="1" dirty="0">
                <a:solidFill>
                  <a:srgbClr val="00B050"/>
                </a:solidFill>
              </a:rPr>
              <a:t>="utf-8"&gt;</a:t>
            </a:r>
          </a:p>
        </p:txBody>
      </p:sp>
      <p:sp>
        <p:nvSpPr>
          <p:cNvPr id="12" name="Retângulo 11"/>
          <p:cNvSpPr/>
          <p:nvPr/>
        </p:nvSpPr>
        <p:spPr>
          <a:xfrm>
            <a:off x="382143" y="5538718"/>
            <a:ext cx="7778534" cy="338554"/>
          </a:xfrm>
          <a:prstGeom prst="rect">
            <a:avLst/>
          </a:prstGeom>
        </p:spPr>
        <p:txBody>
          <a:bodyPr wrap="square">
            <a:spAutoFit/>
          </a:bodyPr>
          <a:lstStyle/>
          <a:p>
            <a:pPr lvl="1">
              <a:buClr>
                <a:schemeClr val="tx1"/>
              </a:buClr>
            </a:pPr>
            <a:r>
              <a:rPr lang="pt-BR" sz="1600" b="1" dirty="0">
                <a:solidFill>
                  <a:srgbClr val="00B050"/>
                </a:solidFill>
              </a:rPr>
              <a:t>&lt;meta </a:t>
            </a:r>
            <a:r>
              <a:rPr lang="pt-BR" sz="1600" b="1" dirty="0" err="1">
                <a:solidFill>
                  <a:srgbClr val="00B050"/>
                </a:solidFill>
              </a:rPr>
              <a:t>http-equiv</a:t>
            </a:r>
            <a:r>
              <a:rPr lang="pt-BR" sz="1600" b="1" dirty="0">
                <a:solidFill>
                  <a:srgbClr val="00B050"/>
                </a:solidFill>
              </a:rPr>
              <a:t>="</a:t>
            </a:r>
            <a:r>
              <a:rPr lang="pt-BR" sz="1600" b="1" dirty="0" err="1">
                <a:solidFill>
                  <a:srgbClr val="00B050"/>
                </a:solidFill>
              </a:rPr>
              <a:t>Content-Type</a:t>
            </a:r>
            <a:r>
              <a:rPr lang="pt-BR" sz="1600" b="1" dirty="0">
                <a:solidFill>
                  <a:srgbClr val="00B050"/>
                </a:solidFill>
              </a:rPr>
              <a:t>" </a:t>
            </a:r>
            <a:r>
              <a:rPr lang="pt-BR" sz="1600" b="1" dirty="0" err="1">
                <a:solidFill>
                  <a:srgbClr val="00B050"/>
                </a:solidFill>
              </a:rPr>
              <a:t>content</a:t>
            </a:r>
            <a:r>
              <a:rPr lang="pt-BR" sz="1600" b="1" dirty="0">
                <a:solidFill>
                  <a:srgbClr val="00B050"/>
                </a:solidFill>
              </a:rPr>
              <a:t>="</a:t>
            </a:r>
            <a:r>
              <a:rPr lang="pt-BR" sz="1600" b="1" dirty="0" err="1">
                <a:solidFill>
                  <a:srgbClr val="00B050"/>
                </a:solidFill>
              </a:rPr>
              <a:t>text</a:t>
            </a:r>
            <a:r>
              <a:rPr lang="pt-BR" sz="1600" b="1" dirty="0">
                <a:solidFill>
                  <a:srgbClr val="00B050"/>
                </a:solidFill>
              </a:rPr>
              <a:t>/</a:t>
            </a:r>
            <a:r>
              <a:rPr lang="pt-BR" sz="1600" b="1" dirty="0" err="1">
                <a:solidFill>
                  <a:srgbClr val="00B050"/>
                </a:solidFill>
              </a:rPr>
              <a:t>html;charset</a:t>
            </a:r>
            <a:r>
              <a:rPr lang="pt-BR" sz="1600" b="1" dirty="0">
                <a:solidFill>
                  <a:srgbClr val="00B050"/>
                </a:solidFill>
              </a:rPr>
              <a:t>=ISO-8859-1"&gt;</a:t>
            </a:r>
          </a:p>
        </p:txBody>
      </p:sp>
    </p:spTree>
    <p:extLst>
      <p:ext uri="{BB962C8B-B14F-4D97-AF65-F5344CB8AC3E}">
        <p14:creationId xmlns:p14="http://schemas.microsoft.com/office/powerpoint/2010/main" val="380815015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b="1" i="1" dirty="0" err="1" smtClean="0"/>
              <a:t>Tags</a:t>
            </a:r>
            <a:r>
              <a:rPr lang="pt-BR" b="1" i="1" dirty="0" smtClean="0"/>
              <a:t> </a:t>
            </a:r>
            <a:r>
              <a:rPr lang="pt-BR" b="1" dirty="0" smtClean="0"/>
              <a:t>Básicas</a:t>
            </a:r>
          </a:p>
          <a:p>
            <a:pPr lvl="1" algn="just">
              <a:lnSpc>
                <a:spcPts val="3000"/>
              </a:lnSpc>
              <a:spcAft>
                <a:spcPts val="1200"/>
              </a:spcAft>
              <a:buClr>
                <a:schemeClr val="tx1"/>
              </a:buClr>
            </a:pPr>
            <a:r>
              <a:rPr lang="pt-BR" dirty="0" smtClean="0"/>
              <a:t>Cabeçalho: </a:t>
            </a:r>
            <a:r>
              <a:rPr lang="pt-BR" b="1" dirty="0" smtClean="0"/>
              <a:t>&lt;h1&gt;</a:t>
            </a:r>
            <a:r>
              <a:rPr lang="pt-BR" dirty="0" smtClean="0"/>
              <a:t>Cabeçalho</a:t>
            </a:r>
            <a:r>
              <a:rPr lang="pt-BR" b="1" dirty="0" smtClean="0"/>
              <a:t>&lt;</a:t>
            </a:r>
            <a:r>
              <a:rPr lang="pt-BR" dirty="0" smtClean="0"/>
              <a:t>/</a:t>
            </a:r>
            <a:r>
              <a:rPr lang="pt-BR" b="1" dirty="0" smtClean="0"/>
              <a:t>h1&gt;;</a:t>
            </a:r>
          </a:p>
          <a:p>
            <a:pPr lvl="1" algn="just">
              <a:lnSpc>
                <a:spcPts val="3000"/>
              </a:lnSpc>
              <a:spcAft>
                <a:spcPts val="1200"/>
              </a:spcAft>
              <a:buClr>
                <a:schemeClr val="tx1"/>
              </a:buClr>
            </a:pPr>
            <a:r>
              <a:rPr lang="pt-BR" dirty="0" smtClean="0"/>
              <a:t>Parágrafo: </a:t>
            </a:r>
            <a:r>
              <a:rPr lang="pt-BR" b="1" dirty="0" smtClean="0"/>
              <a:t>&lt;p&gt;</a:t>
            </a:r>
            <a:r>
              <a:rPr lang="pt-BR" dirty="0" smtClean="0"/>
              <a:t>Cabeçalho</a:t>
            </a:r>
            <a:r>
              <a:rPr lang="pt-BR" b="1" dirty="0" smtClean="0"/>
              <a:t>&lt;</a:t>
            </a:r>
            <a:r>
              <a:rPr lang="pt-BR" dirty="0" smtClean="0"/>
              <a:t>/</a:t>
            </a:r>
            <a:r>
              <a:rPr lang="pt-BR" b="1" dirty="0" smtClean="0"/>
              <a:t>p&gt;;</a:t>
            </a:r>
          </a:p>
          <a:p>
            <a:pPr lvl="1" algn="just">
              <a:lnSpc>
                <a:spcPts val="3000"/>
              </a:lnSpc>
              <a:spcAft>
                <a:spcPts val="1200"/>
              </a:spcAft>
              <a:buClr>
                <a:schemeClr val="tx1"/>
              </a:buClr>
            </a:pPr>
            <a:r>
              <a:rPr lang="pt-BR" dirty="0"/>
              <a:t>Cabeçalho: </a:t>
            </a:r>
            <a:r>
              <a:rPr lang="pt-BR" dirty="0" smtClean="0"/>
              <a:t>Olá mundo!</a:t>
            </a:r>
            <a:r>
              <a:rPr lang="pt-BR" b="1" dirty="0" smtClean="0"/>
              <a:t>&lt;</a:t>
            </a:r>
            <a:r>
              <a:rPr lang="pt-BR" dirty="0" smtClean="0"/>
              <a:t>/</a:t>
            </a:r>
            <a:r>
              <a:rPr lang="pt-BR" b="1" dirty="0" err="1" smtClean="0"/>
              <a:t>br</a:t>
            </a:r>
            <a:r>
              <a:rPr lang="pt-BR" b="1" dirty="0" smtClean="0"/>
              <a:t>&gt;;</a:t>
            </a:r>
          </a:p>
          <a:p>
            <a:pPr lvl="1" algn="just">
              <a:lnSpc>
                <a:spcPts val="3000"/>
              </a:lnSpc>
              <a:spcAft>
                <a:spcPts val="1200"/>
              </a:spcAft>
              <a:buClr>
                <a:schemeClr val="tx1"/>
              </a:buClr>
            </a:pPr>
            <a:r>
              <a:rPr lang="pt-BR" dirty="0" smtClean="0"/>
              <a:t>Comentários: &lt;!-- Comentário --&gt;.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24</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121353954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buClr>
                <a:schemeClr val="tx1"/>
              </a:buClr>
            </a:pPr>
            <a:r>
              <a:rPr lang="pt-BR" b="1" dirty="0" smtClean="0"/>
              <a:t>Formatação</a:t>
            </a:r>
          </a:p>
          <a:p>
            <a:pPr lvl="1" algn="just">
              <a:lnSpc>
                <a:spcPts val="3000"/>
              </a:lnSpc>
              <a:buClr>
                <a:schemeClr val="tx1"/>
              </a:buClr>
            </a:pPr>
            <a:r>
              <a:rPr lang="pt-BR" dirty="0" smtClean="0"/>
              <a:t>Texto negrito:</a:t>
            </a:r>
            <a:r>
              <a:rPr lang="pt-BR" b="1" dirty="0" smtClean="0"/>
              <a:t>&lt;b&gt;</a:t>
            </a:r>
            <a:r>
              <a:rPr lang="pt-BR" dirty="0" smtClean="0"/>
              <a:t>;</a:t>
            </a:r>
          </a:p>
          <a:p>
            <a:pPr lvl="1" algn="just">
              <a:lnSpc>
                <a:spcPts val="3000"/>
              </a:lnSpc>
              <a:buClr>
                <a:schemeClr val="tx1"/>
              </a:buClr>
            </a:pPr>
            <a:r>
              <a:rPr lang="pt-BR" dirty="0"/>
              <a:t>Texto </a:t>
            </a:r>
            <a:r>
              <a:rPr lang="pt-BR" dirty="0" smtClean="0"/>
              <a:t>maior:</a:t>
            </a:r>
            <a:r>
              <a:rPr lang="pt-BR" b="1" dirty="0" smtClean="0"/>
              <a:t>&lt;big&gt;</a:t>
            </a:r>
            <a:r>
              <a:rPr lang="pt-BR" dirty="0" smtClean="0"/>
              <a:t>;</a:t>
            </a:r>
          </a:p>
          <a:p>
            <a:pPr lvl="1" algn="just">
              <a:lnSpc>
                <a:spcPts val="3000"/>
              </a:lnSpc>
              <a:buClr>
                <a:schemeClr val="tx1"/>
              </a:buClr>
            </a:pPr>
            <a:r>
              <a:rPr lang="pt-BR" dirty="0"/>
              <a:t>Texto </a:t>
            </a:r>
            <a:r>
              <a:rPr lang="pt-BR" dirty="0" smtClean="0"/>
              <a:t>enfatizado:</a:t>
            </a:r>
            <a:r>
              <a:rPr lang="pt-BR" b="1" dirty="0" smtClean="0"/>
              <a:t>&lt;em&gt;</a:t>
            </a:r>
            <a:r>
              <a:rPr lang="pt-BR" dirty="0" smtClean="0"/>
              <a:t>;</a:t>
            </a:r>
          </a:p>
          <a:p>
            <a:pPr lvl="1" algn="just">
              <a:lnSpc>
                <a:spcPts val="3000"/>
              </a:lnSpc>
              <a:buClr>
                <a:schemeClr val="tx1"/>
              </a:buClr>
            </a:pPr>
            <a:r>
              <a:rPr lang="pt-BR" dirty="0"/>
              <a:t>Texto </a:t>
            </a:r>
            <a:r>
              <a:rPr lang="pt-BR" dirty="0" smtClean="0"/>
              <a:t>em itálico:</a:t>
            </a:r>
            <a:r>
              <a:rPr lang="pt-BR" b="1" dirty="0" smtClean="0"/>
              <a:t>&lt;i&gt;</a:t>
            </a:r>
            <a:r>
              <a:rPr lang="pt-BR" dirty="0" smtClean="0"/>
              <a:t>;</a:t>
            </a:r>
          </a:p>
          <a:p>
            <a:pPr lvl="1" algn="just">
              <a:lnSpc>
                <a:spcPts val="3000"/>
              </a:lnSpc>
              <a:buClr>
                <a:schemeClr val="tx1"/>
              </a:buClr>
            </a:pPr>
            <a:r>
              <a:rPr lang="pt-BR" dirty="0"/>
              <a:t>Texto </a:t>
            </a:r>
            <a:r>
              <a:rPr lang="pt-BR" dirty="0" smtClean="0"/>
              <a:t>pequeno:</a:t>
            </a:r>
            <a:r>
              <a:rPr lang="pt-BR" b="1" dirty="0" smtClean="0"/>
              <a:t>&lt;</a:t>
            </a:r>
            <a:r>
              <a:rPr lang="pt-BR" b="1" dirty="0" err="1" smtClean="0"/>
              <a:t>small</a:t>
            </a:r>
            <a:r>
              <a:rPr lang="pt-BR" b="1" dirty="0" smtClean="0"/>
              <a:t>&gt;</a:t>
            </a:r>
            <a:r>
              <a:rPr lang="pt-BR" dirty="0" smtClean="0"/>
              <a:t>;</a:t>
            </a:r>
          </a:p>
          <a:p>
            <a:pPr lvl="1" algn="just">
              <a:lnSpc>
                <a:spcPts val="3000"/>
              </a:lnSpc>
              <a:buClr>
                <a:schemeClr val="tx1"/>
              </a:buClr>
            </a:pPr>
            <a:r>
              <a:rPr lang="pt-BR" dirty="0"/>
              <a:t>Texto </a:t>
            </a:r>
            <a:r>
              <a:rPr lang="pt-BR" dirty="0" smtClean="0"/>
              <a:t>destacado:</a:t>
            </a:r>
            <a:r>
              <a:rPr lang="pt-BR" b="1" dirty="0" smtClean="0"/>
              <a:t>&lt;</a:t>
            </a:r>
            <a:r>
              <a:rPr lang="pt-BR" b="1" dirty="0" err="1" smtClean="0"/>
              <a:t>strong</a:t>
            </a:r>
            <a:r>
              <a:rPr lang="pt-BR" b="1" dirty="0" smtClean="0"/>
              <a:t>&gt;</a:t>
            </a:r>
            <a:r>
              <a:rPr lang="pt-BR" dirty="0" smtClean="0"/>
              <a:t>;</a:t>
            </a:r>
          </a:p>
          <a:p>
            <a:pPr lvl="1" algn="just">
              <a:lnSpc>
                <a:spcPts val="3000"/>
              </a:lnSpc>
              <a:buClr>
                <a:schemeClr val="tx1"/>
              </a:buClr>
            </a:pPr>
            <a:r>
              <a:rPr lang="pt-BR" dirty="0"/>
              <a:t>Texto </a:t>
            </a:r>
            <a:r>
              <a:rPr lang="pt-BR" dirty="0" smtClean="0"/>
              <a:t>subscrito:</a:t>
            </a:r>
            <a:r>
              <a:rPr lang="pt-BR" b="1" dirty="0" smtClean="0"/>
              <a:t>&lt;sub&gt;</a:t>
            </a:r>
            <a:r>
              <a:rPr lang="pt-BR" dirty="0" smtClean="0"/>
              <a:t>;</a:t>
            </a:r>
          </a:p>
          <a:p>
            <a:pPr lvl="1" algn="just">
              <a:lnSpc>
                <a:spcPts val="3000"/>
              </a:lnSpc>
              <a:buClr>
                <a:schemeClr val="tx1"/>
              </a:buClr>
            </a:pPr>
            <a:r>
              <a:rPr lang="pt-BR" dirty="0"/>
              <a:t>Texto </a:t>
            </a:r>
            <a:r>
              <a:rPr lang="pt-BR" dirty="0" smtClean="0"/>
              <a:t>sobrescrito:</a:t>
            </a:r>
            <a:r>
              <a:rPr lang="pt-BR" b="1" dirty="0" smtClean="0"/>
              <a:t>&lt;</a:t>
            </a:r>
            <a:r>
              <a:rPr lang="pt-BR" b="1" dirty="0" err="1" smtClean="0"/>
              <a:t>sup</a:t>
            </a:r>
            <a:r>
              <a:rPr lang="pt-BR" b="1" dirty="0" smtClean="0"/>
              <a:t>&gt;</a:t>
            </a:r>
            <a:r>
              <a:rPr lang="pt-BR" dirty="0" smtClean="0"/>
              <a:t>;</a:t>
            </a:r>
          </a:p>
          <a:p>
            <a:pPr lvl="1" algn="just">
              <a:lnSpc>
                <a:spcPts val="3000"/>
              </a:lnSpc>
              <a:buClr>
                <a:schemeClr val="tx1"/>
              </a:buClr>
            </a:pPr>
            <a:r>
              <a:rPr lang="pt-BR" dirty="0"/>
              <a:t>Texto </a:t>
            </a:r>
            <a:r>
              <a:rPr lang="pt-BR" dirty="0" smtClean="0"/>
              <a:t>riscado:</a:t>
            </a:r>
            <a:r>
              <a:rPr lang="pt-BR" b="1" dirty="0" smtClean="0"/>
              <a:t>&lt;s&gt;</a:t>
            </a:r>
            <a:r>
              <a:rPr lang="pt-BR" dirty="0" smtClean="0"/>
              <a:t>;</a:t>
            </a:r>
          </a:p>
          <a:p>
            <a:pPr lvl="1" algn="just">
              <a:lnSpc>
                <a:spcPts val="3000"/>
              </a:lnSpc>
              <a:buClr>
                <a:schemeClr val="tx1"/>
              </a:buClr>
            </a:pPr>
            <a:r>
              <a:rPr lang="pt-BR" dirty="0"/>
              <a:t>Texto </a:t>
            </a:r>
            <a:r>
              <a:rPr lang="pt-BR" dirty="0" smtClean="0"/>
              <a:t>sublinhado:</a:t>
            </a:r>
            <a:r>
              <a:rPr lang="pt-BR" b="1" dirty="0" smtClean="0"/>
              <a:t>&lt;u&gt;</a:t>
            </a:r>
            <a:r>
              <a:rPr lang="pt-BR" dirty="0" smtClean="0"/>
              <a: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25</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2" name="Imagem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95768" y="2348880"/>
            <a:ext cx="3675393" cy="2756545"/>
          </a:xfrm>
          <a:prstGeom prst="rect">
            <a:avLst/>
          </a:prstGeom>
        </p:spPr>
      </p:pic>
    </p:spTree>
    <p:extLst>
      <p:ext uri="{BB962C8B-B14F-4D97-AF65-F5344CB8AC3E}">
        <p14:creationId xmlns:p14="http://schemas.microsoft.com/office/powerpoint/2010/main" val="379954639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b="1" dirty="0" smtClean="0"/>
              <a:t>Link</a:t>
            </a:r>
          </a:p>
          <a:p>
            <a:pPr lvl="1" algn="just">
              <a:lnSpc>
                <a:spcPts val="3000"/>
              </a:lnSpc>
              <a:spcAft>
                <a:spcPts val="1200"/>
              </a:spcAft>
              <a:buClr>
                <a:schemeClr val="tx1"/>
              </a:buClr>
            </a:pPr>
            <a:r>
              <a:rPr lang="pt-BR" dirty="0"/>
              <a:t>Com a </a:t>
            </a:r>
            <a:r>
              <a:rPr lang="pt-BR" i="1" dirty="0" err="1"/>
              <a:t>tag</a:t>
            </a:r>
            <a:r>
              <a:rPr lang="pt-BR" dirty="0"/>
              <a:t> </a:t>
            </a:r>
            <a:r>
              <a:rPr lang="pt-BR" b="1" dirty="0"/>
              <a:t>&lt;link&gt;</a:t>
            </a:r>
            <a:r>
              <a:rPr lang="pt-BR" dirty="0"/>
              <a:t> </a:t>
            </a:r>
            <a:r>
              <a:rPr lang="pt-BR" dirty="0" smtClean="0"/>
              <a:t>é </a:t>
            </a:r>
            <a:r>
              <a:rPr lang="pt-BR" dirty="0" err="1" smtClean="0"/>
              <a:t>possivel</a:t>
            </a:r>
            <a:r>
              <a:rPr lang="pt-BR" dirty="0" smtClean="0"/>
              <a:t> </a:t>
            </a:r>
            <a:r>
              <a:rPr lang="pt-BR" dirty="0"/>
              <a:t>referenciar documentos que serão usados </a:t>
            </a:r>
            <a:r>
              <a:rPr lang="pt-BR" dirty="0" smtClean="0"/>
              <a:t>na </a:t>
            </a:r>
            <a:r>
              <a:rPr lang="pt-BR" dirty="0"/>
              <a:t>página. O atributo </a:t>
            </a:r>
            <a:r>
              <a:rPr lang="pt-BR" i="1" dirty="0" err="1"/>
              <a:t>rel</a:t>
            </a:r>
            <a:r>
              <a:rPr lang="pt-BR" i="1" dirty="0"/>
              <a:t> </a:t>
            </a:r>
            <a:r>
              <a:rPr lang="pt-BR" dirty="0"/>
              <a:t>indica o tipo de documento que está sendo referenciado, como por exemplo o </a:t>
            </a:r>
            <a:r>
              <a:rPr lang="pt-BR" b="1" i="1" dirty="0" err="1" smtClean="0"/>
              <a:t>rel</a:t>
            </a:r>
            <a:r>
              <a:rPr lang="pt-BR" b="1" i="1" dirty="0" smtClean="0"/>
              <a:t>=“</a:t>
            </a:r>
            <a:r>
              <a:rPr lang="pt-BR" b="1" i="1" dirty="0" err="1" smtClean="0"/>
              <a:t>alternate</a:t>
            </a:r>
            <a:r>
              <a:rPr lang="pt-BR" b="1" i="1" dirty="0" smtClean="0"/>
              <a:t>”</a:t>
            </a:r>
            <a:r>
              <a:rPr lang="pt-BR" b="1" dirty="0" smtClean="0"/>
              <a:t> </a:t>
            </a:r>
            <a:r>
              <a:rPr lang="pt-BR" dirty="0" smtClean="0"/>
              <a:t>indicando </a:t>
            </a:r>
            <a:r>
              <a:rPr lang="pt-BR" dirty="0"/>
              <a:t>uma forma alternativa de acessar o conteúdo do site via </a:t>
            </a:r>
            <a:r>
              <a:rPr lang="pt-BR" i="1" dirty="0" err="1"/>
              <a:t>feed</a:t>
            </a:r>
            <a:r>
              <a:rPr lang="pt-BR" dirty="0"/>
              <a:t>, ou o </a:t>
            </a:r>
            <a:r>
              <a:rPr lang="pt-BR" b="1" i="1" dirty="0" err="1" smtClean="0"/>
              <a:t>rel</a:t>
            </a:r>
            <a:r>
              <a:rPr lang="pt-BR" b="1" i="1" dirty="0" smtClean="0"/>
              <a:t>=“</a:t>
            </a:r>
            <a:r>
              <a:rPr lang="pt-BR" b="1" i="1" dirty="0" err="1" smtClean="0"/>
              <a:t>stylesheet</a:t>
            </a:r>
            <a:r>
              <a:rPr lang="pt-BR" b="1" i="1" dirty="0" smtClean="0"/>
              <a:t>”</a:t>
            </a:r>
            <a:r>
              <a:rPr lang="pt-BR" b="1" dirty="0" smtClean="0"/>
              <a:t> </a:t>
            </a:r>
            <a:r>
              <a:rPr lang="pt-BR" dirty="0" smtClean="0"/>
              <a:t>fazendo </a:t>
            </a:r>
            <a:r>
              <a:rPr lang="pt-BR" dirty="0"/>
              <a:t>referência à folha de estilo CSS usadas para formatar a página</a:t>
            </a:r>
            <a:r>
              <a:rPr lang="pt-BR" dirty="0" smtClean="0"/>
              <a:t>.</a:t>
            </a:r>
          </a:p>
          <a:p>
            <a:pPr lvl="1" algn="just">
              <a:lnSpc>
                <a:spcPts val="3000"/>
              </a:lnSpc>
              <a:spcAft>
                <a:spcPts val="1200"/>
              </a:spcAft>
              <a:buClr>
                <a:schemeClr val="tx1"/>
              </a:buClr>
            </a:pPr>
            <a:r>
              <a:rPr lang="pt-BR" dirty="0"/>
              <a:t>Importante lembrar que a </a:t>
            </a:r>
            <a:r>
              <a:rPr lang="pt-BR" dirty="0" err="1"/>
              <a:t>tag</a:t>
            </a:r>
            <a:r>
              <a:rPr lang="pt-BR" dirty="0"/>
              <a:t> &lt;link&gt; não deve ser confundida com a </a:t>
            </a:r>
            <a:r>
              <a:rPr lang="pt-BR" dirty="0" err="1"/>
              <a:t>tag</a:t>
            </a:r>
            <a:r>
              <a:rPr lang="pt-BR" dirty="0"/>
              <a:t> &lt;a&gt;, usada para criar links dentro do conteúdo da página</a:t>
            </a:r>
            <a:r>
              <a:rPr lang="pt-BR" dirty="0" smtClean="0"/>
              <a:t>.</a:t>
            </a:r>
          </a:p>
          <a:p>
            <a:pPr marL="411480" lvl="1" indent="0" algn="just">
              <a:lnSpc>
                <a:spcPts val="3000"/>
              </a:lnSpc>
              <a:spcAft>
                <a:spcPts val="1200"/>
              </a:spcAft>
              <a:buClr>
                <a:schemeClr val="tx1"/>
              </a:buClr>
              <a:buNone/>
            </a:pPr>
            <a:endParaRPr lang="pt-BR" dirty="0" smtClean="0"/>
          </a:p>
          <a:p>
            <a:pPr lvl="1" algn="just">
              <a:lnSpc>
                <a:spcPts val="3000"/>
              </a:lnSpc>
              <a:spcAft>
                <a:spcPts val="1200"/>
              </a:spcAft>
              <a:buClr>
                <a:schemeClr val="tx1"/>
              </a:buClr>
            </a:pPr>
            <a:endParaRPr lang="pt-BR" b="1" dirty="0" smtClean="0">
              <a:solidFill>
                <a:srgbClr val="00B050"/>
              </a:solidFill>
            </a:endParaRP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26</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
        <p:nvSpPr>
          <p:cNvPr id="2" name="Retângulo 1"/>
          <p:cNvSpPr/>
          <p:nvPr/>
        </p:nvSpPr>
        <p:spPr>
          <a:xfrm>
            <a:off x="393866" y="5229200"/>
            <a:ext cx="7778534" cy="1077218"/>
          </a:xfrm>
          <a:prstGeom prst="rect">
            <a:avLst/>
          </a:prstGeom>
        </p:spPr>
        <p:txBody>
          <a:bodyPr wrap="square">
            <a:spAutoFit/>
          </a:bodyPr>
          <a:lstStyle/>
          <a:p>
            <a:pPr lvl="1" algn="just">
              <a:buClr>
                <a:schemeClr val="tx1"/>
              </a:buClr>
            </a:pPr>
            <a:endParaRPr lang="pt-BR" sz="1600" b="1" dirty="0"/>
          </a:p>
          <a:p>
            <a:pPr marL="411480" lvl="1" indent="0" algn="just">
              <a:buClr>
                <a:schemeClr val="tx1"/>
              </a:buClr>
              <a:buNone/>
            </a:pPr>
            <a:r>
              <a:rPr lang="pt-BR" sz="1600" b="1" dirty="0">
                <a:solidFill>
                  <a:srgbClr val="00B050"/>
                </a:solidFill>
              </a:rPr>
              <a:t>&lt;link </a:t>
            </a:r>
            <a:r>
              <a:rPr lang="pt-BR" sz="1600" b="1" dirty="0" err="1">
                <a:solidFill>
                  <a:srgbClr val="00B050"/>
                </a:solidFill>
              </a:rPr>
              <a:t>rel</a:t>
            </a:r>
            <a:r>
              <a:rPr lang="pt-BR" sz="1600" b="1" dirty="0">
                <a:solidFill>
                  <a:srgbClr val="00B050"/>
                </a:solidFill>
              </a:rPr>
              <a:t>="</a:t>
            </a:r>
            <a:r>
              <a:rPr lang="pt-BR" sz="1600" b="1" dirty="0" err="1">
                <a:solidFill>
                  <a:srgbClr val="00B050"/>
                </a:solidFill>
              </a:rPr>
              <a:t>alternate</a:t>
            </a:r>
            <a:r>
              <a:rPr lang="pt-BR" sz="1600" b="1" dirty="0">
                <a:solidFill>
                  <a:srgbClr val="00B050"/>
                </a:solidFill>
              </a:rPr>
              <a:t>" </a:t>
            </a:r>
            <a:r>
              <a:rPr lang="pt-BR" sz="1600" b="1" dirty="0" err="1">
                <a:solidFill>
                  <a:srgbClr val="00B050"/>
                </a:solidFill>
              </a:rPr>
              <a:t>type</a:t>
            </a:r>
            <a:r>
              <a:rPr lang="pt-BR" sz="1600" b="1" dirty="0">
                <a:solidFill>
                  <a:srgbClr val="00B050"/>
                </a:solidFill>
              </a:rPr>
              <a:t>="</a:t>
            </a:r>
            <a:r>
              <a:rPr lang="pt-BR" sz="1600" b="1" dirty="0" err="1">
                <a:solidFill>
                  <a:srgbClr val="00B050"/>
                </a:solidFill>
              </a:rPr>
              <a:t>application</a:t>
            </a:r>
            <a:r>
              <a:rPr lang="pt-BR" sz="1600" b="1" dirty="0">
                <a:solidFill>
                  <a:srgbClr val="00B050"/>
                </a:solidFill>
              </a:rPr>
              <a:t>/</a:t>
            </a:r>
            <a:r>
              <a:rPr lang="pt-BR" sz="1600" b="1" dirty="0" err="1">
                <a:solidFill>
                  <a:srgbClr val="00B050"/>
                </a:solidFill>
              </a:rPr>
              <a:t>rss+xml</a:t>
            </a:r>
            <a:r>
              <a:rPr lang="pt-BR" sz="1600" b="1" dirty="0">
                <a:solidFill>
                  <a:srgbClr val="00B050"/>
                </a:solidFill>
              </a:rPr>
              <a:t>" </a:t>
            </a:r>
            <a:r>
              <a:rPr lang="pt-BR" sz="1600" b="1" dirty="0" err="1">
                <a:solidFill>
                  <a:srgbClr val="00B050"/>
                </a:solidFill>
              </a:rPr>
              <a:t>title</a:t>
            </a:r>
            <a:r>
              <a:rPr lang="pt-BR" sz="1600" b="1" dirty="0">
                <a:solidFill>
                  <a:srgbClr val="00B050"/>
                </a:solidFill>
              </a:rPr>
              <a:t>="</a:t>
            </a:r>
            <a:r>
              <a:rPr lang="pt-BR" sz="1600" b="1" dirty="0" err="1">
                <a:solidFill>
                  <a:srgbClr val="00B050"/>
                </a:solidFill>
              </a:rPr>
              <a:t>Feed</a:t>
            </a:r>
            <a:r>
              <a:rPr lang="pt-BR" sz="1600" b="1" dirty="0">
                <a:solidFill>
                  <a:srgbClr val="00B050"/>
                </a:solidFill>
              </a:rPr>
              <a:t> de notícias" </a:t>
            </a:r>
            <a:r>
              <a:rPr lang="pt-BR" sz="1600" b="1" dirty="0" err="1">
                <a:solidFill>
                  <a:srgbClr val="00B050"/>
                </a:solidFill>
              </a:rPr>
              <a:t>href</a:t>
            </a:r>
            <a:r>
              <a:rPr lang="pt-BR" sz="1600" b="1" dirty="0">
                <a:solidFill>
                  <a:srgbClr val="00B050"/>
                </a:solidFill>
              </a:rPr>
              <a:t>="/</a:t>
            </a:r>
            <a:r>
              <a:rPr lang="pt-BR" sz="1600" b="1" dirty="0" err="1">
                <a:solidFill>
                  <a:srgbClr val="00B050"/>
                </a:solidFill>
              </a:rPr>
              <a:t>feed</a:t>
            </a:r>
            <a:r>
              <a:rPr lang="pt-BR" sz="1600" b="1" dirty="0">
                <a:solidFill>
                  <a:srgbClr val="00B050"/>
                </a:solidFill>
              </a:rPr>
              <a:t>"&gt;</a:t>
            </a:r>
          </a:p>
          <a:p>
            <a:pPr marL="411480" lvl="1" indent="0" algn="just">
              <a:buClr>
                <a:schemeClr val="tx1"/>
              </a:buClr>
              <a:buNone/>
            </a:pPr>
            <a:r>
              <a:rPr lang="pt-BR" sz="1600" b="1" dirty="0">
                <a:solidFill>
                  <a:srgbClr val="00B050"/>
                </a:solidFill>
              </a:rPr>
              <a:t>&lt;link </a:t>
            </a:r>
            <a:r>
              <a:rPr lang="pt-BR" sz="1600" b="1" dirty="0" err="1">
                <a:solidFill>
                  <a:srgbClr val="00B050"/>
                </a:solidFill>
              </a:rPr>
              <a:t>rel</a:t>
            </a:r>
            <a:r>
              <a:rPr lang="pt-BR" sz="1600" b="1" dirty="0">
                <a:solidFill>
                  <a:srgbClr val="00B050"/>
                </a:solidFill>
              </a:rPr>
              <a:t>="</a:t>
            </a:r>
            <a:r>
              <a:rPr lang="pt-BR" sz="1600" b="1" dirty="0" err="1">
                <a:solidFill>
                  <a:srgbClr val="00B050"/>
                </a:solidFill>
              </a:rPr>
              <a:t>stylesheet</a:t>
            </a:r>
            <a:r>
              <a:rPr lang="pt-BR" sz="1600" b="1" dirty="0">
                <a:solidFill>
                  <a:srgbClr val="00B050"/>
                </a:solidFill>
              </a:rPr>
              <a:t>" </a:t>
            </a:r>
            <a:r>
              <a:rPr lang="pt-BR" sz="1600" b="1" dirty="0" err="1">
                <a:solidFill>
                  <a:srgbClr val="00B050"/>
                </a:solidFill>
              </a:rPr>
              <a:t>type</a:t>
            </a:r>
            <a:r>
              <a:rPr lang="pt-BR" sz="1600" b="1" dirty="0">
                <a:solidFill>
                  <a:srgbClr val="00B050"/>
                </a:solidFill>
              </a:rPr>
              <a:t>="</a:t>
            </a:r>
            <a:r>
              <a:rPr lang="pt-BR" sz="1600" b="1" dirty="0" err="1">
                <a:solidFill>
                  <a:srgbClr val="00B050"/>
                </a:solidFill>
              </a:rPr>
              <a:t>text</a:t>
            </a:r>
            <a:r>
              <a:rPr lang="pt-BR" sz="1600" b="1" dirty="0">
                <a:solidFill>
                  <a:srgbClr val="00B050"/>
                </a:solidFill>
              </a:rPr>
              <a:t>/</a:t>
            </a:r>
            <a:r>
              <a:rPr lang="pt-BR" sz="1600" b="1" dirty="0" err="1">
                <a:solidFill>
                  <a:srgbClr val="00B050"/>
                </a:solidFill>
              </a:rPr>
              <a:t>css</a:t>
            </a:r>
            <a:r>
              <a:rPr lang="pt-BR" sz="1600" b="1" dirty="0">
                <a:solidFill>
                  <a:srgbClr val="00B050"/>
                </a:solidFill>
              </a:rPr>
              <a:t>" </a:t>
            </a:r>
            <a:r>
              <a:rPr lang="pt-BR" sz="1600" b="1" dirty="0" err="1">
                <a:solidFill>
                  <a:srgbClr val="00B050"/>
                </a:solidFill>
              </a:rPr>
              <a:t>href</a:t>
            </a:r>
            <a:r>
              <a:rPr lang="pt-BR" sz="1600" b="1" dirty="0">
                <a:solidFill>
                  <a:srgbClr val="00B050"/>
                </a:solidFill>
              </a:rPr>
              <a:t>="/</a:t>
            </a:r>
            <a:r>
              <a:rPr lang="pt-BR" sz="1600" b="1" dirty="0" err="1">
                <a:solidFill>
                  <a:srgbClr val="00B050"/>
                </a:solidFill>
              </a:rPr>
              <a:t>sidecode</a:t>
            </a:r>
            <a:r>
              <a:rPr lang="pt-BR" sz="1600" b="1" dirty="0">
                <a:solidFill>
                  <a:srgbClr val="00B050"/>
                </a:solidFill>
              </a:rPr>
              <a:t>/style.css"&gt;</a:t>
            </a:r>
          </a:p>
        </p:txBody>
      </p:sp>
    </p:spTree>
    <p:extLst>
      <p:ext uri="{BB962C8B-B14F-4D97-AF65-F5344CB8AC3E}">
        <p14:creationId xmlns:p14="http://schemas.microsoft.com/office/powerpoint/2010/main" val="101013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b="1" dirty="0" smtClean="0"/>
              <a:t>Imagem</a:t>
            </a:r>
          </a:p>
          <a:p>
            <a:pPr lvl="1" algn="just">
              <a:lnSpc>
                <a:spcPts val="3000"/>
              </a:lnSpc>
              <a:spcAft>
                <a:spcPts val="1200"/>
              </a:spcAft>
              <a:buClr>
                <a:schemeClr val="tx1"/>
              </a:buClr>
            </a:pPr>
            <a:r>
              <a:rPr lang="pt-BR" b="1" dirty="0" smtClean="0"/>
              <a:t>&lt;</a:t>
            </a:r>
            <a:r>
              <a:rPr lang="pt-BR" b="1" dirty="0" err="1" smtClean="0"/>
              <a:t>img</a:t>
            </a:r>
            <a:r>
              <a:rPr lang="pt-BR" b="1" dirty="0" smtClean="0"/>
              <a:t> </a:t>
            </a:r>
            <a:r>
              <a:rPr lang="pt-BR" b="1" dirty="0" err="1" smtClean="0"/>
              <a:t>src</a:t>
            </a:r>
            <a:r>
              <a:rPr lang="pt-BR" dirty="0" smtClean="0"/>
              <a:t>=“logo.png” </a:t>
            </a:r>
            <a:r>
              <a:rPr lang="pt-BR" b="1" dirty="0" err="1" smtClean="0"/>
              <a:t>width</a:t>
            </a:r>
            <a:r>
              <a:rPr lang="pt-BR" b="1" dirty="0" smtClean="0"/>
              <a:t>=“330” </a:t>
            </a:r>
            <a:r>
              <a:rPr lang="pt-BR" b="1" dirty="0" err="1" smtClean="0"/>
              <a:t>height</a:t>
            </a:r>
            <a:r>
              <a:rPr lang="pt-BR" dirty="0" smtClean="0"/>
              <a:t>=“58” </a:t>
            </a:r>
            <a:r>
              <a:rPr lang="pt-BR" b="1" dirty="0" err="1" smtClean="0"/>
              <a:t>alt</a:t>
            </a:r>
            <a:r>
              <a:rPr lang="pt-BR" dirty="0" smtClean="0"/>
              <a:t>=“</a:t>
            </a:r>
            <a:r>
              <a:rPr lang="pt-BR" dirty="0" err="1" smtClean="0"/>
              <a:t>Unitri</a:t>
            </a:r>
            <a:r>
              <a:rPr lang="pt-BR" dirty="0" smtClean="0"/>
              <a:t>”&gt;</a:t>
            </a:r>
          </a:p>
          <a:p>
            <a:pPr algn="just">
              <a:lnSpc>
                <a:spcPts val="3000"/>
              </a:lnSpc>
              <a:spcAft>
                <a:spcPts val="1200"/>
              </a:spcAft>
              <a:buClr>
                <a:schemeClr val="tx1"/>
              </a:buClr>
            </a:pPr>
            <a:r>
              <a:rPr lang="pt-BR" b="1" dirty="0" smtClean="0"/>
              <a:t>Informações:</a:t>
            </a:r>
          </a:p>
          <a:p>
            <a:pPr lvl="1" algn="just">
              <a:lnSpc>
                <a:spcPts val="3000"/>
              </a:lnSpc>
              <a:spcAft>
                <a:spcPts val="1200"/>
              </a:spcAft>
              <a:buClr>
                <a:schemeClr val="tx1"/>
              </a:buClr>
            </a:pPr>
            <a:r>
              <a:rPr lang="pt-BR" dirty="0" smtClean="0"/>
              <a:t>Imagem </a:t>
            </a:r>
            <a:r>
              <a:rPr lang="pt-BR" dirty="0" smtClean="0">
                <a:sym typeface="Wingdings" panose="05000000000000000000" pitchFamily="2" charset="2"/>
              </a:rPr>
              <a:t> </a:t>
            </a:r>
            <a:r>
              <a:rPr lang="pt-BR" b="1" dirty="0" err="1" smtClean="0"/>
              <a:t>src</a:t>
            </a:r>
            <a:r>
              <a:rPr lang="pt-BR" b="1" dirty="0" smtClean="0"/>
              <a:t>=“”</a:t>
            </a:r>
            <a:r>
              <a:rPr lang="pt-BR" dirty="0" smtClean="0"/>
              <a:t>;</a:t>
            </a:r>
          </a:p>
          <a:p>
            <a:pPr lvl="1" algn="just">
              <a:lnSpc>
                <a:spcPts val="3000"/>
              </a:lnSpc>
              <a:spcAft>
                <a:spcPts val="1200"/>
              </a:spcAft>
              <a:buClr>
                <a:schemeClr val="tx1"/>
              </a:buClr>
            </a:pPr>
            <a:r>
              <a:rPr lang="pt-BR" dirty="0" smtClean="0"/>
              <a:t>Tamanho </a:t>
            </a:r>
            <a:r>
              <a:rPr lang="pt-BR" dirty="0" smtClean="0">
                <a:sym typeface="Wingdings" panose="05000000000000000000" pitchFamily="2" charset="2"/>
              </a:rPr>
              <a:t> </a:t>
            </a:r>
            <a:r>
              <a:rPr lang="pt-BR" b="1" dirty="0" err="1" smtClean="0">
                <a:sym typeface="Wingdings" panose="05000000000000000000" pitchFamily="2" charset="2"/>
              </a:rPr>
              <a:t>width</a:t>
            </a:r>
            <a:r>
              <a:rPr lang="pt-BR" b="1" dirty="0" smtClean="0">
                <a:sym typeface="Wingdings" panose="05000000000000000000" pitchFamily="2" charset="2"/>
              </a:rPr>
              <a:t> =“” </a:t>
            </a:r>
            <a:r>
              <a:rPr lang="pt-BR" b="1" dirty="0" err="1" smtClean="0">
                <a:sym typeface="Wingdings" panose="05000000000000000000" pitchFamily="2" charset="2"/>
              </a:rPr>
              <a:t>height</a:t>
            </a:r>
            <a:r>
              <a:rPr lang="pt-BR" b="1" dirty="0" smtClean="0">
                <a:sym typeface="Wingdings" panose="05000000000000000000" pitchFamily="2" charset="2"/>
              </a:rPr>
              <a:t>=“”</a:t>
            </a:r>
            <a:r>
              <a:rPr lang="pt-BR" dirty="0" smtClean="0"/>
              <a:t>;</a:t>
            </a:r>
          </a:p>
          <a:p>
            <a:pPr lvl="1" algn="just">
              <a:lnSpc>
                <a:spcPts val="3000"/>
              </a:lnSpc>
              <a:spcAft>
                <a:spcPts val="1200"/>
              </a:spcAft>
              <a:buClr>
                <a:schemeClr val="tx1"/>
              </a:buClr>
            </a:pPr>
            <a:r>
              <a:rPr lang="pt-BR" dirty="0" smtClean="0"/>
              <a:t>Texto alternativo </a:t>
            </a:r>
            <a:r>
              <a:rPr lang="pt-BR" dirty="0" smtClean="0">
                <a:sym typeface="Wingdings" panose="05000000000000000000" pitchFamily="2" charset="2"/>
              </a:rPr>
              <a:t> </a:t>
            </a:r>
            <a:r>
              <a:rPr lang="pt-BR" b="1" dirty="0" err="1" smtClean="0">
                <a:sym typeface="Wingdings" panose="05000000000000000000" pitchFamily="2" charset="2"/>
              </a:rPr>
              <a:t>alt</a:t>
            </a:r>
            <a:r>
              <a:rPr lang="pt-BR" b="1" dirty="0" smtClean="0">
                <a:sym typeface="Wingdings" panose="05000000000000000000" pitchFamily="2" charset="2"/>
              </a:rPr>
              <a:t>=“”</a:t>
            </a:r>
            <a:r>
              <a:rPr lang="pt-BR" dirty="0" smtClean="0"/>
              <a: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27</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395315325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412776"/>
            <a:ext cx="7825680" cy="4988024"/>
          </a:xfrm>
        </p:spPr>
        <p:txBody>
          <a:bodyPr anchor="t">
            <a:normAutofit/>
          </a:bodyPr>
          <a:lstStyle/>
          <a:p>
            <a:pPr algn="just">
              <a:lnSpc>
                <a:spcPts val="3000"/>
              </a:lnSpc>
              <a:spcAft>
                <a:spcPts val="1200"/>
              </a:spcAft>
              <a:buClr>
                <a:schemeClr val="tx1"/>
              </a:buClr>
            </a:pPr>
            <a:r>
              <a:rPr lang="pt-BR" b="1" dirty="0" smtClean="0"/>
              <a:t>Tabela</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28</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2044143"/>
            <a:ext cx="8079886" cy="4265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6038074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196752"/>
            <a:ext cx="7848872" cy="5302170"/>
          </a:xfrm>
        </p:spPr>
        <p:txBody>
          <a:bodyPr anchor="ctr">
            <a:normAutofit fontScale="92500"/>
          </a:bodyPr>
          <a:lstStyle/>
          <a:p>
            <a:pPr algn="just">
              <a:lnSpc>
                <a:spcPts val="3000"/>
              </a:lnSpc>
              <a:buClr>
                <a:schemeClr val="tx1"/>
              </a:buClr>
            </a:pPr>
            <a:r>
              <a:rPr lang="pt-BR" b="1" dirty="0" smtClean="0"/>
              <a:t>Formulário</a:t>
            </a:r>
          </a:p>
          <a:p>
            <a:pPr lvl="1" algn="just">
              <a:lnSpc>
                <a:spcPts val="3000"/>
              </a:lnSpc>
              <a:buClr>
                <a:schemeClr val="tx1"/>
              </a:buClr>
            </a:pPr>
            <a:r>
              <a:rPr lang="pt-BR" dirty="0" smtClean="0"/>
              <a:t>Todas as </a:t>
            </a:r>
            <a:r>
              <a:rPr lang="pt-BR" i="1" dirty="0" err="1" smtClean="0"/>
              <a:t>tags</a:t>
            </a:r>
            <a:r>
              <a:rPr lang="pt-BR" i="1" dirty="0" smtClean="0"/>
              <a:t> </a:t>
            </a:r>
            <a:r>
              <a:rPr lang="pt-BR" dirty="0" smtClean="0"/>
              <a:t>são identificadas pelo campo “</a:t>
            </a:r>
            <a:r>
              <a:rPr lang="pt-BR" i="1" dirty="0" err="1" smtClean="0"/>
              <a:t>name</a:t>
            </a:r>
            <a:r>
              <a:rPr lang="pt-BR" dirty="0" smtClean="0"/>
              <a:t>”:   </a:t>
            </a:r>
            <a:r>
              <a:rPr lang="pt-BR" b="1" dirty="0" err="1" smtClean="0">
                <a:solidFill>
                  <a:srgbClr val="00B050"/>
                </a:solidFill>
              </a:rPr>
              <a:t>name</a:t>
            </a:r>
            <a:r>
              <a:rPr lang="pt-BR" b="1" dirty="0" smtClean="0">
                <a:solidFill>
                  <a:srgbClr val="00B050"/>
                </a:solidFill>
              </a:rPr>
              <a:t>=“idade”</a:t>
            </a:r>
          </a:p>
          <a:p>
            <a:pPr lvl="1" algn="just">
              <a:lnSpc>
                <a:spcPts val="3000"/>
              </a:lnSpc>
              <a:buClr>
                <a:schemeClr val="tx1"/>
              </a:buClr>
            </a:pPr>
            <a:r>
              <a:rPr lang="pt-BR" dirty="0" smtClean="0"/>
              <a:t>Formulário: </a:t>
            </a:r>
            <a:r>
              <a:rPr lang="pt-BR" b="1" dirty="0" smtClean="0">
                <a:solidFill>
                  <a:srgbClr val="00B050"/>
                </a:solidFill>
              </a:rPr>
              <a:t>&lt;</a:t>
            </a:r>
            <a:r>
              <a:rPr lang="pt-BR" b="1" dirty="0" err="1" smtClean="0">
                <a:solidFill>
                  <a:srgbClr val="00B050"/>
                </a:solidFill>
              </a:rPr>
              <a:t>Form</a:t>
            </a:r>
            <a:r>
              <a:rPr lang="pt-BR" b="1" dirty="0" smtClean="0">
                <a:solidFill>
                  <a:srgbClr val="00B050"/>
                </a:solidFill>
              </a:rPr>
              <a:t>&gt;</a:t>
            </a:r>
            <a:endParaRPr lang="pt-BR" dirty="0" smtClean="0"/>
          </a:p>
          <a:p>
            <a:pPr lvl="1" algn="just">
              <a:lnSpc>
                <a:spcPts val="3000"/>
              </a:lnSpc>
              <a:buClr>
                <a:schemeClr val="tx1"/>
              </a:buClr>
            </a:pPr>
            <a:r>
              <a:rPr lang="pt-BR" dirty="0" smtClean="0"/>
              <a:t>Input:</a:t>
            </a:r>
          </a:p>
          <a:p>
            <a:pPr lvl="2" algn="just">
              <a:lnSpc>
                <a:spcPts val="3000"/>
              </a:lnSpc>
              <a:buClr>
                <a:schemeClr val="tx1"/>
              </a:buClr>
            </a:pPr>
            <a:r>
              <a:rPr lang="pt-BR" dirty="0" err="1" smtClean="0"/>
              <a:t>Text</a:t>
            </a:r>
            <a:r>
              <a:rPr lang="pt-BR" dirty="0" smtClean="0"/>
              <a:t>: </a:t>
            </a:r>
            <a:r>
              <a:rPr lang="pt-BR" dirty="0" err="1" smtClean="0"/>
              <a:t>type</a:t>
            </a:r>
            <a:r>
              <a:rPr lang="pt-BR" dirty="0" smtClean="0"/>
              <a:t>=</a:t>
            </a:r>
            <a:r>
              <a:rPr lang="pt-BR" b="1" dirty="0" smtClean="0">
                <a:solidFill>
                  <a:srgbClr val="00B050"/>
                </a:solidFill>
              </a:rPr>
              <a:t>“</a:t>
            </a:r>
            <a:r>
              <a:rPr lang="pt-BR" b="1" dirty="0" err="1">
                <a:solidFill>
                  <a:srgbClr val="00B050"/>
                </a:solidFill>
              </a:rPr>
              <a:t>t</a:t>
            </a:r>
            <a:r>
              <a:rPr lang="pt-BR" b="1" dirty="0" err="1" smtClean="0">
                <a:solidFill>
                  <a:srgbClr val="00B050"/>
                </a:solidFill>
              </a:rPr>
              <a:t>ext</a:t>
            </a:r>
            <a:r>
              <a:rPr lang="pt-BR" b="1" dirty="0" smtClean="0">
                <a:solidFill>
                  <a:srgbClr val="00B050"/>
                </a:solidFill>
              </a:rPr>
              <a:t>”</a:t>
            </a:r>
          </a:p>
          <a:p>
            <a:pPr lvl="2" algn="just">
              <a:lnSpc>
                <a:spcPts val="3000"/>
              </a:lnSpc>
              <a:buClr>
                <a:schemeClr val="tx1"/>
              </a:buClr>
            </a:pPr>
            <a:r>
              <a:rPr lang="pt-BR" dirty="0" smtClean="0"/>
              <a:t>Senha: </a:t>
            </a:r>
            <a:r>
              <a:rPr lang="pt-BR" dirty="0" err="1"/>
              <a:t>type</a:t>
            </a:r>
            <a:r>
              <a:rPr lang="pt-BR" dirty="0" smtClean="0"/>
              <a:t>=</a:t>
            </a:r>
            <a:r>
              <a:rPr lang="pt-BR" b="1" dirty="0" smtClean="0">
                <a:solidFill>
                  <a:srgbClr val="00B050"/>
                </a:solidFill>
              </a:rPr>
              <a:t>“</a:t>
            </a:r>
            <a:r>
              <a:rPr lang="pt-BR" b="1" dirty="0" err="1">
                <a:solidFill>
                  <a:srgbClr val="00B050"/>
                </a:solidFill>
              </a:rPr>
              <a:t>p</a:t>
            </a:r>
            <a:r>
              <a:rPr lang="pt-BR" b="1" dirty="0" err="1" smtClean="0">
                <a:solidFill>
                  <a:srgbClr val="00B050"/>
                </a:solidFill>
              </a:rPr>
              <a:t>assword</a:t>
            </a:r>
            <a:r>
              <a:rPr lang="pt-BR" b="1" dirty="0" smtClean="0">
                <a:solidFill>
                  <a:srgbClr val="00B050"/>
                </a:solidFill>
              </a:rPr>
              <a:t>”</a:t>
            </a:r>
          </a:p>
          <a:p>
            <a:pPr lvl="2" algn="just">
              <a:lnSpc>
                <a:spcPts val="3000"/>
              </a:lnSpc>
              <a:buClr>
                <a:schemeClr val="tx1"/>
              </a:buClr>
            </a:pPr>
            <a:r>
              <a:rPr lang="pt-BR" dirty="0" err="1" smtClean="0"/>
              <a:t>Email</a:t>
            </a:r>
            <a:r>
              <a:rPr lang="pt-BR" dirty="0" smtClean="0"/>
              <a:t>: </a:t>
            </a:r>
            <a:r>
              <a:rPr lang="pt-BR" dirty="0" err="1"/>
              <a:t>type</a:t>
            </a:r>
            <a:r>
              <a:rPr lang="pt-BR" dirty="0" smtClean="0"/>
              <a:t>=</a:t>
            </a:r>
            <a:r>
              <a:rPr lang="pt-BR" b="1" dirty="0" smtClean="0">
                <a:solidFill>
                  <a:srgbClr val="00B050"/>
                </a:solidFill>
              </a:rPr>
              <a:t>“</a:t>
            </a:r>
            <a:r>
              <a:rPr lang="pt-BR" b="1" dirty="0" err="1" smtClean="0">
                <a:solidFill>
                  <a:srgbClr val="00B050"/>
                </a:solidFill>
              </a:rPr>
              <a:t>email</a:t>
            </a:r>
            <a:r>
              <a:rPr lang="pt-BR" b="1" dirty="0" smtClean="0">
                <a:solidFill>
                  <a:srgbClr val="00B050"/>
                </a:solidFill>
              </a:rPr>
              <a:t>”</a:t>
            </a:r>
          </a:p>
          <a:p>
            <a:pPr lvl="2" algn="just">
              <a:lnSpc>
                <a:spcPts val="3000"/>
              </a:lnSpc>
              <a:buClr>
                <a:schemeClr val="tx1"/>
              </a:buClr>
            </a:pPr>
            <a:r>
              <a:rPr lang="pt-BR" dirty="0" smtClean="0"/>
              <a:t>Radio: </a:t>
            </a:r>
            <a:r>
              <a:rPr lang="pt-BR" dirty="0" err="1"/>
              <a:t>type</a:t>
            </a:r>
            <a:r>
              <a:rPr lang="pt-BR" dirty="0" smtClean="0"/>
              <a:t>=</a:t>
            </a:r>
            <a:r>
              <a:rPr lang="pt-BR" b="1" dirty="0" smtClean="0">
                <a:solidFill>
                  <a:srgbClr val="00B050"/>
                </a:solidFill>
              </a:rPr>
              <a:t>“radio”</a:t>
            </a:r>
          </a:p>
          <a:p>
            <a:pPr lvl="2" algn="just">
              <a:lnSpc>
                <a:spcPts val="3000"/>
              </a:lnSpc>
              <a:buClr>
                <a:schemeClr val="tx1"/>
              </a:buClr>
            </a:pPr>
            <a:r>
              <a:rPr lang="pt-BR" dirty="0" smtClean="0"/>
              <a:t>Marcação: </a:t>
            </a:r>
            <a:r>
              <a:rPr lang="pt-BR" dirty="0" err="1"/>
              <a:t>type</a:t>
            </a:r>
            <a:r>
              <a:rPr lang="pt-BR" dirty="0" smtClean="0"/>
              <a:t>=</a:t>
            </a:r>
            <a:r>
              <a:rPr lang="pt-BR" b="1" dirty="0" smtClean="0">
                <a:solidFill>
                  <a:srgbClr val="00B050"/>
                </a:solidFill>
              </a:rPr>
              <a:t>“</a:t>
            </a:r>
            <a:r>
              <a:rPr lang="pt-BR" b="1" dirty="0" err="1" smtClean="0">
                <a:solidFill>
                  <a:srgbClr val="00B050"/>
                </a:solidFill>
              </a:rPr>
              <a:t>checkbox</a:t>
            </a:r>
            <a:r>
              <a:rPr lang="pt-BR" b="1" dirty="0" smtClean="0">
                <a:solidFill>
                  <a:srgbClr val="00B050"/>
                </a:solidFill>
              </a:rPr>
              <a:t>”</a:t>
            </a:r>
          </a:p>
          <a:p>
            <a:pPr lvl="2" algn="just">
              <a:lnSpc>
                <a:spcPts val="3000"/>
              </a:lnSpc>
              <a:buClr>
                <a:schemeClr val="tx1"/>
              </a:buClr>
            </a:pPr>
            <a:r>
              <a:rPr lang="pt-BR" dirty="0" smtClean="0"/>
              <a:t>Submeter: </a:t>
            </a:r>
            <a:r>
              <a:rPr lang="pt-BR" dirty="0" err="1"/>
              <a:t>type</a:t>
            </a:r>
            <a:r>
              <a:rPr lang="pt-BR" dirty="0" smtClean="0"/>
              <a:t>=</a:t>
            </a:r>
            <a:r>
              <a:rPr lang="pt-BR" b="1" dirty="0" smtClean="0">
                <a:solidFill>
                  <a:srgbClr val="00B050"/>
                </a:solidFill>
              </a:rPr>
              <a:t>“</a:t>
            </a:r>
            <a:r>
              <a:rPr lang="pt-BR" b="1" dirty="0" err="1" smtClean="0">
                <a:solidFill>
                  <a:srgbClr val="00B050"/>
                </a:solidFill>
              </a:rPr>
              <a:t>submit</a:t>
            </a:r>
            <a:r>
              <a:rPr lang="pt-BR" b="1" dirty="0" smtClean="0">
                <a:solidFill>
                  <a:srgbClr val="00B050"/>
                </a:solidFill>
              </a:rPr>
              <a:t>”</a:t>
            </a:r>
          </a:p>
          <a:p>
            <a:pPr lvl="1" algn="just">
              <a:lnSpc>
                <a:spcPts val="3000"/>
              </a:lnSpc>
              <a:buClr>
                <a:schemeClr val="tx1"/>
              </a:buClr>
            </a:pPr>
            <a:r>
              <a:rPr lang="pt-BR" dirty="0" smtClean="0"/>
              <a:t>Seleção (</a:t>
            </a:r>
            <a:r>
              <a:rPr lang="pt-BR" dirty="0" err="1" smtClean="0"/>
              <a:t>drop-down</a:t>
            </a:r>
            <a:r>
              <a:rPr lang="pt-BR" dirty="0" smtClean="0"/>
              <a:t>):</a:t>
            </a:r>
            <a:r>
              <a:rPr lang="pt-BR" b="1" dirty="0" smtClean="0">
                <a:solidFill>
                  <a:srgbClr val="00B050"/>
                </a:solidFill>
              </a:rPr>
              <a:t>&lt;</a:t>
            </a:r>
            <a:r>
              <a:rPr lang="pt-BR" b="1" dirty="0" err="1" smtClean="0">
                <a:solidFill>
                  <a:srgbClr val="00B050"/>
                </a:solidFill>
              </a:rPr>
              <a:t>select</a:t>
            </a:r>
            <a:r>
              <a:rPr lang="pt-BR" b="1" dirty="0" smtClean="0">
                <a:solidFill>
                  <a:srgbClr val="00B050"/>
                </a:solidFill>
              </a:rPr>
              <a:t>&gt; &lt;</a:t>
            </a:r>
            <a:r>
              <a:rPr lang="pt-BR" b="1" dirty="0" err="1" smtClean="0">
                <a:solidFill>
                  <a:srgbClr val="00B050"/>
                </a:solidFill>
              </a:rPr>
              <a:t>option</a:t>
            </a:r>
            <a:r>
              <a:rPr lang="pt-BR" b="1" dirty="0" smtClean="0">
                <a:solidFill>
                  <a:srgbClr val="00B050"/>
                </a:solidFill>
              </a:rPr>
              <a:t>&gt;</a:t>
            </a:r>
          </a:p>
          <a:p>
            <a:pPr lvl="1" algn="just">
              <a:lnSpc>
                <a:spcPct val="120000"/>
              </a:lnSpc>
              <a:buClr>
                <a:schemeClr val="tx1"/>
              </a:buClr>
            </a:pPr>
            <a:r>
              <a:rPr lang="pt-BR" dirty="0" smtClean="0"/>
              <a:t>Área de texto:</a:t>
            </a:r>
            <a:r>
              <a:rPr lang="pt-BR" b="1" dirty="0" smtClean="0">
                <a:solidFill>
                  <a:srgbClr val="00B050"/>
                </a:solidFill>
              </a:rPr>
              <a:t> &lt;</a:t>
            </a:r>
            <a:r>
              <a:rPr lang="pt-BR" b="1" dirty="0" err="1" smtClean="0">
                <a:solidFill>
                  <a:srgbClr val="00B050"/>
                </a:solidFill>
              </a:rPr>
              <a:t>textarea</a:t>
            </a:r>
            <a:r>
              <a:rPr lang="pt-BR" b="1" dirty="0" smtClean="0">
                <a:solidFill>
                  <a:srgbClr val="00B050"/>
                </a:solidFill>
              </a:rPr>
              <a:t>&gt;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29</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9003670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Agenda de Hoje</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sz="2400" dirty="0" smtClean="0"/>
              <a:t>Arquitetura Web.</a:t>
            </a:r>
          </a:p>
          <a:p>
            <a:pPr algn="just">
              <a:lnSpc>
                <a:spcPts val="3000"/>
              </a:lnSpc>
              <a:spcAft>
                <a:spcPts val="1200"/>
              </a:spcAft>
              <a:buClr>
                <a:schemeClr val="tx1"/>
              </a:buClr>
            </a:pPr>
            <a:r>
              <a:rPr lang="pt-BR" sz="2400" dirty="0" smtClean="0"/>
              <a:t>Tecnologias Java para Web</a:t>
            </a:r>
            <a:endParaRPr lang="pt-BR" sz="2400" dirty="0"/>
          </a:p>
          <a:p>
            <a:pPr lvl="1" algn="just">
              <a:lnSpc>
                <a:spcPts val="3000"/>
              </a:lnSpc>
              <a:spcAft>
                <a:spcPts val="1200"/>
              </a:spcAft>
              <a:buClr>
                <a:schemeClr val="tx1"/>
              </a:buClr>
            </a:pPr>
            <a:r>
              <a:rPr lang="pt-BR" dirty="0" smtClean="0"/>
              <a:t>Cliente: HTML, CSS e </a:t>
            </a:r>
            <a:r>
              <a:rPr lang="pt-BR" dirty="0" err="1" smtClean="0"/>
              <a:t>JavaScript</a:t>
            </a:r>
            <a:endParaRPr lang="pt-BR" dirty="0" smtClean="0"/>
          </a:p>
          <a:p>
            <a:pPr lvl="1" algn="just">
              <a:lnSpc>
                <a:spcPts val="3000"/>
              </a:lnSpc>
              <a:spcAft>
                <a:spcPts val="1200"/>
              </a:spcAft>
              <a:buClr>
                <a:schemeClr val="tx1"/>
              </a:buClr>
            </a:pPr>
            <a:r>
              <a:rPr lang="pt-BR" dirty="0" smtClean="0"/>
              <a:t>Servidor: Web e Aplicação</a:t>
            </a:r>
          </a:p>
          <a:p>
            <a:pPr algn="just">
              <a:lnSpc>
                <a:spcPts val="3000"/>
              </a:lnSpc>
              <a:spcAft>
                <a:spcPts val="1200"/>
              </a:spcAft>
              <a:buClr>
                <a:schemeClr val="tx1"/>
              </a:buClr>
            </a:pPr>
            <a:r>
              <a:rPr lang="pt-BR" sz="2400" dirty="0" smtClean="0"/>
              <a:t>Protocolo HTTP</a:t>
            </a:r>
            <a:endParaRPr lang="pt-BR" sz="2400" i="1" dirty="0" smtClean="0"/>
          </a:p>
          <a:p>
            <a:pPr algn="just">
              <a:lnSpc>
                <a:spcPts val="3000"/>
              </a:lnSpc>
              <a:spcAft>
                <a:spcPts val="1200"/>
              </a:spcAft>
              <a:buClr>
                <a:schemeClr val="tx1"/>
              </a:buClr>
            </a:pPr>
            <a:r>
              <a:rPr lang="pt-BR" sz="2800" dirty="0" err="1" smtClean="0"/>
              <a:t>Tomcat</a:t>
            </a:r>
            <a:endParaRPr lang="pt-BR" sz="2800"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6056" y="3057003"/>
            <a:ext cx="3151237" cy="3396333"/>
          </a:xfrm>
          <a:prstGeom prst="rect">
            <a:avLst/>
          </a:prstGeom>
        </p:spPr>
      </p:pic>
    </p:spTree>
    <p:extLst>
      <p:ext uri="{BB962C8B-B14F-4D97-AF65-F5344CB8AC3E}">
        <p14:creationId xmlns:p14="http://schemas.microsoft.com/office/powerpoint/2010/main" val="28263961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HTML</a:t>
            </a:r>
            <a:endParaRPr lang="pt-BR" dirty="0"/>
          </a:p>
        </p:txBody>
      </p:sp>
      <p:sp>
        <p:nvSpPr>
          <p:cNvPr id="9" name="Espaço Reservado para Conteúdo 8"/>
          <p:cNvSpPr>
            <a:spLocks noGrp="1"/>
          </p:cNvSpPr>
          <p:nvPr>
            <p:ph idx="1"/>
          </p:nvPr>
        </p:nvSpPr>
        <p:spPr>
          <a:xfrm>
            <a:off x="251520" y="1196752"/>
            <a:ext cx="7848872" cy="5302170"/>
          </a:xfrm>
        </p:spPr>
        <p:txBody>
          <a:bodyPr anchor="t">
            <a:normAutofit/>
          </a:bodyPr>
          <a:lstStyle/>
          <a:p>
            <a:pPr algn="just">
              <a:lnSpc>
                <a:spcPts val="3000"/>
              </a:lnSpc>
              <a:buClr>
                <a:schemeClr val="tx1"/>
              </a:buClr>
            </a:pPr>
            <a:r>
              <a:rPr lang="pt-BR" b="1" dirty="0" smtClean="0"/>
              <a:t>Formulário</a:t>
            </a:r>
          </a:p>
          <a:p>
            <a:pPr algn="just">
              <a:lnSpc>
                <a:spcPts val="3000"/>
              </a:lnSpc>
              <a:buClr>
                <a:schemeClr val="tx1"/>
              </a:buClr>
            </a:pPr>
            <a:endParaRPr lang="pt-BR"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30</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3188" y="1484784"/>
            <a:ext cx="4305076" cy="44857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9591552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Exercício</a:t>
            </a:r>
            <a:endParaRPr lang="pt-BR" dirty="0"/>
          </a:p>
        </p:txBody>
      </p:sp>
      <p:sp>
        <p:nvSpPr>
          <p:cNvPr id="9" name="Espaço Reservado para Conteúdo 8"/>
          <p:cNvSpPr>
            <a:spLocks noGrp="1"/>
          </p:cNvSpPr>
          <p:nvPr>
            <p:ph idx="1"/>
          </p:nvPr>
        </p:nvSpPr>
        <p:spPr>
          <a:xfrm>
            <a:off x="251520" y="1196752"/>
            <a:ext cx="7848872" cy="5302170"/>
          </a:xfrm>
        </p:spPr>
        <p:txBody>
          <a:bodyPr anchor="t">
            <a:normAutofit/>
          </a:bodyPr>
          <a:lstStyle/>
          <a:p>
            <a:pPr algn="just">
              <a:lnSpc>
                <a:spcPts val="3000"/>
              </a:lnSpc>
              <a:buClr>
                <a:schemeClr val="tx1"/>
              </a:buClr>
            </a:pPr>
            <a:endParaRPr lang="pt-BR" b="1" dirty="0" smtClean="0"/>
          </a:p>
          <a:p>
            <a:pPr algn="just">
              <a:lnSpc>
                <a:spcPts val="3000"/>
              </a:lnSpc>
              <a:buClr>
                <a:schemeClr val="tx1"/>
              </a:buClr>
            </a:pPr>
            <a:endParaRPr lang="pt-BR"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31</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graphicFrame>
        <p:nvGraphicFramePr>
          <p:cNvPr id="2" name="Diagrama 1"/>
          <p:cNvGraphicFramePr/>
          <p:nvPr>
            <p:extLst>
              <p:ext uri="{D42A27DB-BD31-4B8C-83A1-F6EECF244321}">
                <p14:modId xmlns:p14="http://schemas.microsoft.com/office/powerpoint/2010/main" val="2599677755"/>
              </p:ext>
            </p:extLst>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6922718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CSS</a:t>
            </a:r>
            <a:endParaRPr lang="pt-BR" dirty="0"/>
          </a:p>
        </p:txBody>
      </p:sp>
      <p:sp>
        <p:nvSpPr>
          <p:cNvPr id="9" name="Espaço Reservado para Conteúdo 8"/>
          <p:cNvSpPr>
            <a:spLocks noGrp="1"/>
          </p:cNvSpPr>
          <p:nvPr>
            <p:ph idx="1"/>
          </p:nvPr>
        </p:nvSpPr>
        <p:spPr>
          <a:xfrm>
            <a:off x="251520" y="1124744"/>
            <a:ext cx="7825680" cy="5276056"/>
          </a:xfrm>
        </p:spPr>
        <p:txBody>
          <a:bodyPr anchor="ctr">
            <a:normAutofit fontScale="85000" lnSpcReduction="10000"/>
          </a:bodyPr>
          <a:lstStyle/>
          <a:p>
            <a:pPr algn="just">
              <a:lnSpc>
                <a:spcPts val="3000"/>
              </a:lnSpc>
              <a:spcAft>
                <a:spcPts val="1200"/>
              </a:spcAft>
              <a:buClr>
                <a:schemeClr val="tx1"/>
              </a:buClr>
            </a:pPr>
            <a:r>
              <a:rPr lang="pt-BR" b="1" i="1" dirty="0" err="1" smtClean="0"/>
              <a:t>Cascading</a:t>
            </a:r>
            <a:r>
              <a:rPr lang="pt-BR" b="1" i="1" dirty="0" smtClean="0"/>
              <a:t> </a:t>
            </a:r>
            <a:r>
              <a:rPr lang="pt-BR" b="1" i="1" dirty="0" err="1" smtClean="0"/>
              <a:t>Style</a:t>
            </a:r>
            <a:r>
              <a:rPr lang="pt-BR" b="1" i="1" dirty="0" smtClean="0"/>
              <a:t> </a:t>
            </a:r>
            <a:r>
              <a:rPr lang="pt-BR" b="1" i="1" dirty="0" err="1" smtClean="0"/>
              <a:t>Sheets</a:t>
            </a:r>
            <a:r>
              <a:rPr lang="pt-BR" b="1" dirty="0" smtClean="0"/>
              <a:t> (Folhas em cascata)</a:t>
            </a:r>
          </a:p>
          <a:p>
            <a:pPr algn="just">
              <a:lnSpc>
                <a:spcPts val="3000"/>
              </a:lnSpc>
              <a:spcAft>
                <a:spcPts val="1200"/>
              </a:spcAft>
              <a:buClr>
                <a:schemeClr val="tx1"/>
              </a:buClr>
            </a:pPr>
            <a:r>
              <a:rPr lang="pt-BR" dirty="0" smtClean="0"/>
              <a:t>Um conjunto de regras que informa a um programa, responsável pela formatação de um documento, como organizar a página, como posicionar e expor o texto e, dependendo de onde é aplicada, como organizar uma coleção de documentos.</a:t>
            </a:r>
          </a:p>
          <a:p>
            <a:pPr algn="just">
              <a:lnSpc>
                <a:spcPts val="3000"/>
              </a:lnSpc>
              <a:spcAft>
                <a:spcPts val="1200"/>
              </a:spcAft>
              <a:buClr>
                <a:schemeClr val="tx1"/>
              </a:buClr>
            </a:pPr>
            <a:r>
              <a:rPr lang="pt-BR" dirty="0" err="1" smtClean="0"/>
              <a:t>Ex</a:t>
            </a:r>
            <a:r>
              <a:rPr lang="pt-BR" dirty="0" smtClean="0"/>
              <a:t>: controla fontes, cores, margens, linhas, alturas, larguras, imagens de fundo, posicionamentos, etc... </a:t>
            </a:r>
          </a:p>
          <a:p>
            <a:pPr lvl="1" algn="just">
              <a:lnSpc>
                <a:spcPts val="3000"/>
              </a:lnSpc>
              <a:spcAft>
                <a:spcPts val="1200"/>
              </a:spcAft>
              <a:buClr>
                <a:schemeClr val="tx1"/>
              </a:buClr>
            </a:pPr>
            <a:r>
              <a:rPr lang="pt-BR" dirty="0" smtClean="0">
                <a:hlinkClick r:id="rId2"/>
              </a:rPr>
              <a:t>https://www.w3schools.com/howto/tryit.asp?filename=tryhow_js_sidenav</a:t>
            </a:r>
            <a:endParaRPr lang="pt-BR" dirty="0" smtClean="0"/>
          </a:p>
          <a:p>
            <a:pPr lvl="1" algn="just">
              <a:lnSpc>
                <a:spcPts val="3000"/>
              </a:lnSpc>
              <a:spcAft>
                <a:spcPts val="1200"/>
              </a:spcAft>
              <a:buClr>
                <a:schemeClr val="tx1"/>
              </a:buClr>
            </a:pPr>
            <a:r>
              <a:rPr lang="pt-BR" dirty="0" smtClean="0">
                <a:hlinkClick r:id="rId3"/>
              </a:rPr>
              <a:t>https://tableless.com.br/fazendo-um-slide-menu-mobile-sem-plugin/</a:t>
            </a:r>
            <a:endParaRPr lang="pt-BR" dirty="0" smtClean="0"/>
          </a:p>
          <a:p>
            <a:pPr lvl="1" algn="just">
              <a:lnSpc>
                <a:spcPts val="3000"/>
              </a:lnSpc>
              <a:spcAft>
                <a:spcPts val="1200"/>
              </a:spcAft>
              <a:buClr>
                <a:schemeClr val="tx1"/>
              </a:buClr>
            </a:pPr>
            <a:r>
              <a:rPr lang="pt-BR" dirty="0">
                <a:hlinkClick r:id="rId4"/>
              </a:rPr>
              <a:t>https://codepen.io/EduardL/pen/aBGAy</a:t>
            </a: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32</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140644059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CSS</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b="1" dirty="0" smtClean="0"/>
              <a:t>Para que serve?</a:t>
            </a:r>
          </a:p>
          <a:p>
            <a:pPr algn="just">
              <a:lnSpc>
                <a:spcPts val="3000"/>
              </a:lnSpc>
              <a:spcAft>
                <a:spcPts val="1200"/>
              </a:spcAft>
              <a:buClr>
                <a:schemeClr val="tx1"/>
              </a:buClr>
            </a:pPr>
            <a:r>
              <a:rPr lang="pt-BR" dirty="0" smtClean="0"/>
              <a:t>Define como formatar elementos HTML</a:t>
            </a:r>
          </a:p>
          <a:p>
            <a:pPr algn="just">
              <a:lnSpc>
                <a:spcPts val="3000"/>
              </a:lnSpc>
              <a:spcAft>
                <a:spcPts val="1200"/>
              </a:spcAft>
              <a:buClr>
                <a:schemeClr val="tx1"/>
              </a:buClr>
            </a:pPr>
            <a:r>
              <a:rPr lang="pt-BR" dirty="0" smtClean="0"/>
              <a:t>Separa apresentação de estrutura</a:t>
            </a:r>
          </a:p>
          <a:p>
            <a:pPr lvl="1" algn="just">
              <a:lnSpc>
                <a:spcPts val="3000"/>
              </a:lnSpc>
              <a:spcAft>
                <a:spcPts val="1200"/>
              </a:spcAft>
              <a:buClr>
                <a:schemeClr val="tx1"/>
              </a:buClr>
            </a:pPr>
            <a:r>
              <a:rPr lang="pt-BR" dirty="0" smtClean="0"/>
              <a:t>HTML = estrutura, conteúdo</a:t>
            </a:r>
          </a:p>
          <a:p>
            <a:pPr lvl="1" algn="just">
              <a:lnSpc>
                <a:spcPts val="3000"/>
              </a:lnSpc>
              <a:spcAft>
                <a:spcPts val="1200"/>
              </a:spcAft>
              <a:buClr>
                <a:schemeClr val="tx1"/>
              </a:buClr>
            </a:pPr>
            <a:r>
              <a:rPr lang="pt-BR" dirty="0" smtClean="0"/>
              <a:t>CSS = formatação</a:t>
            </a:r>
          </a:p>
          <a:p>
            <a:pPr algn="just">
              <a:lnSpc>
                <a:spcPts val="3000"/>
              </a:lnSpc>
              <a:spcAft>
                <a:spcPts val="1200"/>
              </a:spcAft>
              <a:buClr>
                <a:schemeClr val="tx1"/>
              </a:buClr>
            </a:pPr>
            <a:r>
              <a:rPr lang="pt-BR" dirty="0" smtClean="0"/>
              <a:t>Da controle absoluto sobre aparência da página</a:t>
            </a:r>
          </a:p>
          <a:p>
            <a:pPr algn="just">
              <a:lnSpc>
                <a:spcPts val="3000"/>
              </a:lnSpc>
              <a:spcAft>
                <a:spcPts val="1200"/>
              </a:spcAft>
              <a:buClr>
                <a:schemeClr val="tx1"/>
              </a:buClr>
            </a:pPr>
            <a:r>
              <a:rPr lang="pt-BR" dirty="0" smtClean="0"/>
              <a:t>São construídas páginas mais leves</a:t>
            </a:r>
          </a:p>
          <a:p>
            <a:pPr algn="just">
              <a:lnSpc>
                <a:spcPts val="3000"/>
              </a:lnSpc>
              <a:spcAft>
                <a:spcPts val="1200"/>
              </a:spcAft>
              <a:buClr>
                <a:schemeClr val="tx1"/>
              </a:buClr>
            </a:pPr>
            <a:r>
              <a:rPr lang="pt-BR" dirty="0" smtClean="0"/>
              <a:t>Reduz significativamente a manutenção de sites</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33</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414933114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CSS</a:t>
            </a:r>
            <a:endParaRPr lang="pt-BR" dirty="0"/>
          </a:p>
        </p:txBody>
      </p:sp>
      <p:sp>
        <p:nvSpPr>
          <p:cNvPr id="9" name="Espaço Reservado para Conteúdo 8"/>
          <p:cNvSpPr>
            <a:spLocks noGrp="1"/>
          </p:cNvSpPr>
          <p:nvPr>
            <p:ph idx="1"/>
          </p:nvPr>
        </p:nvSpPr>
        <p:spPr>
          <a:xfrm>
            <a:off x="251520" y="1412776"/>
            <a:ext cx="7825680" cy="4988024"/>
          </a:xfrm>
        </p:spPr>
        <p:txBody>
          <a:bodyPr anchor="t">
            <a:normAutofit/>
          </a:bodyPr>
          <a:lstStyle/>
          <a:p>
            <a:pPr algn="just">
              <a:lnSpc>
                <a:spcPts val="3000"/>
              </a:lnSpc>
              <a:spcAft>
                <a:spcPts val="1200"/>
              </a:spcAft>
              <a:buClr>
                <a:schemeClr val="tx1"/>
              </a:buClr>
            </a:pPr>
            <a:endParaRPr lang="pt-BR" sz="2400" b="1" dirty="0" smtClean="0"/>
          </a:p>
          <a:p>
            <a:pPr algn="just">
              <a:lnSpc>
                <a:spcPts val="3000"/>
              </a:lnSpc>
              <a:spcAft>
                <a:spcPts val="1200"/>
              </a:spcAft>
              <a:buClr>
                <a:schemeClr val="tx1"/>
              </a:buClr>
            </a:pPr>
            <a:r>
              <a:rPr lang="pt-BR" sz="2400" b="1" dirty="0" smtClean="0"/>
              <a:t>Como incluir o </a:t>
            </a:r>
            <a:r>
              <a:rPr lang="pt-BR" sz="2400" b="1" dirty="0" err="1" smtClean="0"/>
              <a:t>css</a:t>
            </a:r>
            <a:r>
              <a:rPr lang="pt-BR" sz="2400" b="1" dirty="0" smtClean="0"/>
              <a:t>?</a:t>
            </a:r>
          </a:p>
          <a:p>
            <a:pPr algn="just">
              <a:lnSpc>
                <a:spcPts val="3000"/>
              </a:lnSpc>
              <a:spcAft>
                <a:spcPts val="1200"/>
              </a:spcAft>
              <a:buClr>
                <a:schemeClr val="tx1"/>
              </a:buClr>
            </a:pPr>
            <a:r>
              <a:rPr lang="pt-BR" dirty="0" smtClean="0"/>
              <a:t>Em arquivo externo;</a:t>
            </a:r>
          </a:p>
          <a:p>
            <a:pPr algn="just">
              <a:lnSpc>
                <a:spcPts val="3000"/>
              </a:lnSpc>
              <a:spcAft>
                <a:spcPts val="1200"/>
              </a:spcAft>
              <a:buClr>
                <a:schemeClr val="tx1"/>
              </a:buClr>
            </a:pPr>
            <a:r>
              <a:rPr lang="pt-BR" dirty="0" smtClean="0"/>
              <a:t>No próprio documento;</a:t>
            </a:r>
          </a:p>
          <a:p>
            <a:pPr algn="just">
              <a:lnSpc>
                <a:spcPts val="3000"/>
              </a:lnSpc>
              <a:spcAft>
                <a:spcPts val="1200"/>
              </a:spcAft>
              <a:buClr>
                <a:schemeClr val="tx1"/>
              </a:buClr>
            </a:pPr>
            <a:r>
              <a:rPr lang="pt-BR" dirty="0" smtClean="0"/>
              <a:t>Diretamente em um descritor </a:t>
            </a:r>
            <a:r>
              <a:rPr lang="pt-BR" i="1" dirty="0" smtClean="0"/>
              <a:t>(</a:t>
            </a:r>
            <a:r>
              <a:rPr lang="pt-BR" i="1" dirty="0" err="1" smtClean="0"/>
              <a:t>tag</a:t>
            </a:r>
            <a:r>
              <a:rPr lang="pt-BR" i="1" dirty="0" smtClean="0"/>
              <a: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34</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153254127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CSS</a:t>
            </a:r>
            <a:endParaRPr lang="pt-BR" dirty="0"/>
          </a:p>
        </p:txBody>
      </p:sp>
      <p:sp>
        <p:nvSpPr>
          <p:cNvPr id="9" name="Espaço Reservado para Conteúdo 8"/>
          <p:cNvSpPr>
            <a:spLocks noGrp="1"/>
          </p:cNvSpPr>
          <p:nvPr>
            <p:ph idx="1"/>
          </p:nvPr>
        </p:nvSpPr>
        <p:spPr>
          <a:xfrm>
            <a:off x="251520" y="1412776"/>
            <a:ext cx="7825680" cy="4988024"/>
          </a:xfrm>
        </p:spPr>
        <p:txBody>
          <a:bodyPr anchor="t">
            <a:normAutofit/>
          </a:bodyPr>
          <a:lstStyle/>
          <a:p>
            <a:pPr algn="just">
              <a:lnSpc>
                <a:spcPts val="3000"/>
              </a:lnSpc>
              <a:spcAft>
                <a:spcPts val="1200"/>
              </a:spcAft>
              <a:buClr>
                <a:schemeClr val="tx1"/>
              </a:buClr>
            </a:pPr>
            <a:r>
              <a:rPr lang="pt-BR" sz="2400" b="1" dirty="0" smtClean="0"/>
              <a:t>Em arquivo externo</a:t>
            </a:r>
          </a:p>
          <a:p>
            <a:pPr lvl="1" algn="just">
              <a:lnSpc>
                <a:spcPts val="3000"/>
              </a:lnSpc>
              <a:spcAft>
                <a:spcPts val="1200"/>
              </a:spcAft>
              <a:buClr>
                <a:schemeClr val="tx1"/>
              </a:buClr>
            </a:pPr>
            <a:r>
              <a:rPr lang="pt-BR" dirty="0" smtClean="0"/>
              <a:t>Permite que múltiplas páginas ou um site inteiro usem a mesma folha de estilo.</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35</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083" y="3149728"/>
            <a:ext cx="6048672" cy="2304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09447" y="3946716"/>
            <a:ext cx="2019300" cy="714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aixaDeTexto 1"/>
          <p:cNvSpPr txBox="1"/>
          <p:nvPr/>
        </p:nvSpPr>
        <p:spPr>
          <a:xfrm>
            <a:off x="2460242" y="5544364"/>
            <a:ext cx="1384353" cy="369332"/>
          </a:xfrm>
          <a:prstGeom prst="rect">
            <a:avLst/>
          </a:prstGeom>
          <a:noFill/>
        </p:spPr>
        <p:txBody>
          <a:bodyPr wrap="none" rtlCol="0">
            <a:spAutoFit/>
          </a:bodyPr>
          <a:lstStyle/>
          <a:p>
            <a:r>
              <a:rPr lang="pt-BR" dirty="0" smtClean="0"/>
              <a:t>arquivo.html</a:t>
            </a:r>
            <a:endParaRPr lang="pt-BR" dirty="0"/>
          </a:p>
        </p:txBody>
      </p:sp>
      <p:sp>
        <p:nvSpPr>
          <p:cNvPr id="12" name="CaixaDeTexto 11"/>
          <p:cNvSpPr txBox="1"/>
          <p:nvPr/>
        </p:nvSpPr>
        <p:spPr>
          <a:xfrm>
            <a:off x="6726920" y="4805912"/>
            <a:ext cx="1026884" cy="369332"/>
          </a:xfrm>
          <a:prstGeom prst="rect">
            <a:avLst/>
          </a:prstGeom>
          <a:noFill/>
        </p:spPr>
        <p:txBody>
          <a:bodyPr wrap="none" rtlCol="0">
            <a:spAutoFit/>
          </a:bodyPr>
          <a:lstStyle/>
          <a:p>
            <a:r>
              <a:rPr lang="pt-BR" dirty="0" smtClean="0"/>
              <a:t>estilo.css</a:t>
            </a:r>
            <a:endParaRPr lang="pt-BR" dirty="0"/>
          </a:p>
        </p:txBody>
      </p:sp>
    </p:spTree>
    <p:extLst>
      <p:ext uri="{BB962C8B-B14F-4D97-AF65-F5344CB8AC3E}">
        <p14:creationId xmlns:p14="http://schemas.microsoft.com/office/powerpoint/2010/main" val="172294415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CSS</a:t>
            </a:r>
            <a:endParaRPr lang="pt-BR" dirty="0"/>
          </a:p>
        </p:txBody>
      </p:sp>
      <p:sp>
        <p:nvSpPr>
          <p:cNvPr id="9" name="Espaço Reservado para Conteúdo 8"/>
          <p:cNvSpPr>
            <a:spLocks noGrp="1"/>
          </p:cNvSpPr>
          <p:nvPr>
            <p:ph idx="1"/>
          </p:nvPr>
        </p:nvSpPr>
        <p:spPr>
          <a:xfrm>
            <a:off x="251520" y="1412776"/>
            <a:ext cx="7825680" cy="4988024"/>
          </a:xfrm>
        </p:spPr>
        <p:txBody>
          <a:bodyPr anchor="t">
            <a:normAutofit/>
          </a:bodyPr>
          <a:lstStyle/>
          <a:p>
            <a:pPr algn="just">
              <a:lnSpc>
                <a:spcPts val="3000"/>
              </a:lnSpc>
              <a:spcAft>
                <a:spcPts val="1200"/>
              </a:spcAft>
              <a:buClr>
                <a:schemeClr val="tx1"/>
              </a:buClr>
            </a:pPr>
            <a:r>
              <a:rPr lang="pt-BR" sz="2400" b="1" dirty="0" smtClean="0"/>
              <a:t>No próprio documento</a:t>
            </a:r>
          </a:p>
          <a:p>
            <a:pPr lvl="1" algn="just">
              <a:lnSpc>
                <a:spcPts val="3000"/>
              </a:lnSpc>
              <a:spcAft>
                <a:spcPts val="1200"/>
              </a:spcAft>
              <a:buClr>
                <a:schemeClr val="tx1"/>
              </a:buClr>
            </a:pPr>
            <a:r>
              <a:rPr lang="pt-BR" dirty="0" smtClean="0"/>
              <a:t>Permite que a folha de estilo seja aplicada para toda a página.</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36</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5551" y="2619930"/>
            <a:ext cx="7802416" cy="35594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0326537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CSS</a:t>
            </a:r>
            <a:endParaRPr lang="pt-BR" dirty="0"/>
          </a:p>
        </p:txBody>
      </p:sp>
      <p:sp>
        <p:nvSpPr>
          <p:cNvPr id="9" name="Espaço Reservado para Conteúdo 8"/>
          <p:cNvSpPr>
            <a:spLocks noGrp="1"/>
          </p:cNvSpPr>
          <p:nvPr>
            <p:ph idx="1"/>
          </p:nvPr>
        </p:nvSpPr>
        <p:spPr>
          <a:xfrm>
            <a:off x="251520" y="1412776"/>
            <a:ext cx="7825680" cy="4988024"/>
          </a:xfrm>
        </p:spPr>
        <p:txBody>
          <a:bodyPr anchor="t">
            <a:normAutofit/>
          </a:bodyPr>
          <a:lstStyle/>
          <a:p>
            <a:pPr algn="just">
              <a:lnSpc>
                <a:spcPts val="3000"/>
              </a:lnSpc>
              <a:spcAft>
                <a:spcPts val="1200"/>
              </a:spcAft>
              <a:buClr>
                <a:schemeClr val="tx1"/>
              </a:buClr>
            </a:pPr>
            <a:r>
              <a:rPr lang="pt-BR" sz="2400" b="1" dirty="0" smtClean="0"/>
              <a:t>Diretamente no descritor</a:t>
            </a:r>
          </a:p>
          <a:p>
            <a:pPr lvl="1" algn="just">
              <a:lnSpc>
                <a:spcPts val="3000"/>
              </a:lnSpc>
              <a:spcAft>
                <a:spcPts val="1200"/>
              </a:spcAft>
              <a:buClr>
                <a:schemeClr val="tx1"/>
              </a:buClr>
            </a:pPr>
            <a:r>
              <a:rPr lang="pt-BR" dirty="0" smtClean="0"/>
              <a:t>Permite que o estilo seja aplicado somente no descritor. </a:t>
            </a:r>
            <a:r>
              <a:rPr lang="pt-BR" sz="1600" dirty="0" smtClean="0"/>
              <a:t>(não recomendado)</a:t>
            </a: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37</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022" y="2902632"/>
            <a:ext cx="7960386" cy="3262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4610482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a:t>CSS</a:t>
            </a:r>
          </a:p>
        </p:txBody>
      </p:sp>
      <p:sp>
        <p:nvSpPr>
          <p:cNvPr id="9" name="Espaço Reservado para Conteúdo 8"/>
          <p:cNvSpPr>
            <a:spLocks noGrp="1"/>
          </p:cNvSpPr>
          <p:nvPr>
            <p:ph idx="1"/>
          </p:nvPr>
        </p:nvSpPr>
        <p:spPr>
          <a:xfrm>
            <a:off x="251520" y="1412776"/>
            <a:ext cx="7825680" cy="4988024"/>
          </a:xfrm>
        </p:spPr>
        <p:txBody>
          <a:bodyPr vert="horz" lIns="91440" tIns="45720" rIns="91440" bIns="45720" rtlCol="0" anchor="t">
            <a:normAutofit/>
          </a:bodyPr>
          <a:lstStyle/>
          <a:p>
            <a:pPr marL="114300" indent="0" algn="just">
              <a:lnSpc>
                <a:spcPts val="3000"/>
              </a:lnSpc>
              <a:buClr>
                <a:schemeClr val="tx1"/>
              </a:buClr>
              <a:buNone/>
            </a:pPr>
            <a:r>
              <a:rPr lang="pt-BR" b="1"/>
              <a:t>Anatomia de um comando </a:t>
            </a:r>
            <a:r>
              <a:rPr lang="pt-BR" b="1" err="1"/>
              <a:t>css</a:t>
            </a:r>
          </a:p>
          <a:p>
            <a:pPr algn="just">
              <a:lnSpc>
                <a:spcPts val="3000"/>
              </a:lnSpc>
              <a:buClr>
                <a:schemeClr val="tx1"/>
              </a:buClr>
            </a:pPr>
            <a:endParaRPr lang="pt-BR" b="1"/>
          </a:p>
          <a:p>
            <a:pPr algn="just">
              <a:lnSpc>
                <a:spcPts val="3000"/>
              </a:lnSpc>
              <a:buClr>
                <a:schemeClr val="tx1"/>
              </a:buClr>
            </a:pPr>
            <a:endParaRPr lang="pt-BR" b="1"/>
          </a:p>
          <a:p>
            <a:pPr algn="just">
              <a:lnSpc>
                <a:spcPts val="3000"/>
              </a:lnSpc>
              <a:buClr>
                <a:schemeClr val="tx1"/>
              </a:buClr>
            </a:pPr>
            <a:endParaRPr lang="pt-BR" b="1"/>
          </a:p>
          <a:p>
            <a:pPr algn="just">
              <a:lnSpc>
                <a:spcPts val="3000"/>
              </a:lnSpc>
              <a:buClr>
                <a:schemeClr val="tx1"/>
              </a:buClr>
            </a:pPr>
            <a:endParaRPr lang="pt-BR" b="1"/>
          </a:p>
          <a:p>
            <a:pPr algn="just">
              <a:lnSpc>
                <a:spcPts val="3000"/>
              </a:lnSpc>
              <a:buClr>
                <a:schemeClr val="tx1"/>
              </a:buClr>
            </a:pPr>
            <a:endParaRPr lang="pt-B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38</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2" name="Imagem 1" descr="css-declaration-small.png"/>
          <p:cNvPicPr>
            <a:picLocks noChangeAspect="1"/>
          </p:cNvPicPr>
          <p:nvPr/>
        </p:nvPicPr>
        <p:blipFill>
          <a:blip r:embed="rId3"/>
          <a:stretch>
            <a:fillRect/>
          </a:stretch>
        </p:blipFill>
        <p:spPr>
          <a:xfrm>
            <a:off x="383740" y="2181225"/>
            <a:ext cx="7697065" cy="4350751"/>
          </a:xfrm>
          <a:prstGeom prst="rect">
            <a:avLst/>
          </a:prstGeom>
        </p:spPr>
      </p:pic>
    </p:spTree>
    <p:extLst>
      <p:ext uri="{BB962C8B-B14F-4D97-AF65-F5344CB8AC3E}">
        <p14:creationId xmlns:p14="http://schemas.microsoft.com/office/powerpoint/2010/main" val="192168094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a:t>CSS</a:t>
            </a:r>
          </a:p>
        </p:txBody>
      </p:sp>
      <p:sp>
        <p:nvSpPr>
          <p:cNvPr id="9" name="Espaço Reservado para Conteúdo 8"/>
          <p:cNvSpPr>
            <a:spLocks noGrp="1"/>
          </p:cNvSpPr>
          <p:nvPr>
            <p:ph idx="1"/>
          </p:nvPr>
        </p:nvSpPr>
        <p:spPr>
          <a:xfrm>
            <a:off x="251520" y="1412776"/>
            <a:ext cx="7825680" cy="4988024"/>
          </a:xfrm>
        </p:spPr>
        <p:txBody>
          <a:bodyPr anchor="ctr">
            <a:normAutofit lnSpcReduction="10000"/>
          </a:bodyPr>
          <a:lstStyle/>
          <a:p>
            <a:pPr algn="just">
              <a:lnSpc>
                <a:spcPts val="3000"/>
              </a:lnSpc>
              <a:spcAft>
                <a:spcPts val="1200"/>
              </a:spcAft>
              <a:buClr>
                <a:schemeClr val="tx1"/>
              </a:buClr>
            </a:pPr>
            <a:r>
              <a:rPr lang="pt-BR" b="1"/>
              <a:t>Sintaxe</a:t>
            </a:r>
            <a:endParaRPr lang="pt-BR"/>
          </a:p>
          <a:p>
            <a:pPr algn="just">
              <a:lnSpc>
                <a:spcPts val="3000"/>
              </a:lnSpc>
              <a:spcAft>
                <a:spcPts val="1200"/>
              </a:spcAft>
              <a:buClr>
                <a:srgbClr val="000000"/>
              </a:buClr>
            </a:pPr>
            <a:r>
              <a:rPr lang="pt-BR" sz="1800" b="1"/>
              <a:t>Seletor (</a:t>
            </a:r>
            <a:r>
              <a:rPr lang="pt-BR" sz="1800" b="1" err="1"/>
              <a:t>Selector</a:t>
            </a:r>
            <a:r>
              <a:rPr lang="pt-BR" sz="1800" b="1"/>
              <a:t>) </a:t>
            </a:r>
            <a:r>
              <a:rPr lang="pt-BR" sz="1800"/>
              <a:t>O nome do elemento HTML no começo da linha de comando. Ele seleciona o(s) elemento(s) a serem estilizados (nesse caso, elementos p). Para dar estilo a um outro elemento, é só mudar o seletor.</a:t>
            </a:r>
            <a:endParaRPr sz="1800"/>
          </a:p>
          <a:p>
            <a:pPr algn="just">
              <a:spcAft>
                <a:spcPts val="1200"/>
              </a:spcAft>
              <a:buClr>
                <a:srgbClr val="000000"/>
              </a:buClr>
            </a:pPr>
            <a:r>
              <a:rPr lang="pt-BR" sz="1800" b="1"/>
              <a:t>Declaração (</a:t>
            </a:r>
            <a:r>
              <a:rPr lang="pt-BR" sz="1800" b="1" err="1"/>
              <a:t>Declaration</a:t>
            </a:r>
            <a:r>
              <a:rPr lang="pt-BR" sz="1800" b="1"/>
              <a:t>)</a:t>
            </a:r>
            <a:r>
              <a:rPr lang="pt-BR" sz="1800"/>
              <a:t>Uma regra simples como </a:t>
            </a:r>
            <a:r>
              <a:rPr lang="pt-BR" sz="1800">
                <a:latin typeface="Consolas"/>
              </a:rPr>
              <a:t>color: </a:t>
            </a:r>
            <a:r>
              <a:rPr lang="pt-BR" sz="1800" err="1">
                <a:latin typeface="Consolas"/>
              </a:rPr>
              <a:t>red</a:t>
            </a:r>
            <a:r>
              <a:rPr lang="pt-BR" sz="1800">
                <a:latin typeface="Consolas"/>
              </a:rPr>
              <a:t>;</a:t>
            </a:r>
            <a:r>
              <a:rPr lang="pt-BR" sz="1800"/>
              <a:t> especificando quais das </a:t>
            </a:r>
            <a:r>
              <a:rPr lang="pt-BR" sz="1800" b="1"/>
              <a:t>propriedades</a:t>
            </a:r>
            <a:r>
              <a:rPr lang="pt-BR" sz="1800"/>
              <a:t> do elemento você quer estilizar.</a:t>
            </a:r>
            <a:endParaRPr sz="1800"/>
          </a:p>
          <a:p>
            <a:pPr algn="just">
              <a:spcAft>
                <a:spcPts val="1200"/>
              </a:spcAft>
              <a:buClr>
                <a:srgbClr val="000000"/>
              </a:buClr>
            </a:pPr>
            <a:r>
              <a:rPr lang="pt-BR" sz="1800" b="1"/>
              <a:t>Propriedades (</a:t>
            </a:r>
            <a:r>
              <a:rPr lang="pt-BR" sz="1800" b="1" err="1"/>
              <a:t>Property</a:t>
            </a:r>
            <a:r>
              <a:rPr lang="pt-BR" sz="1800" b="1"/>
              <a:t>) </a:t>
            </a:r>
            <a:r>
              <a:rPr lang="pt-BR" sz="1800"/>
              <a:t>Forma pela qual você estiliza um elemento HTML. (Nesse caso, </a:t>
            </a:r>
            <a:r>
              <a:rPr lang="pt-BR" sz="1800">
                <a:latin typeface="Consolas"/>
              </a:rPr>
              <a:t>color</a:t>
            </a:r>
            <a:r>
              <a:rPr lang="pt-BR" sz="1800"/>
              <a:t> é a cor dos elementos </a:t>
            </a:r>
            <a:r>
              <a:rPr lang="pt-BR" sz="1800">
                <a:latin typeface="Consolas"/>
              </a:rPr>
              <a:t>p</a:t>
            </a:r>
            <a:r>
              <a:rPr lang="pt-BR" sz="1800"/>
              <a:t>.) Em CSS, você escolhe quais propriedades você quer afetar com sua regra.</a:t>
            </a:r>
          </a:p>
          <a:p>
            <a:pPr algn="just">
              <a:spcAft>
                <a:spcPts val="1200"/>
              </a:spcAft>
              <a:buClr>
                <a:srgbClr val="000000"/>
              </a:buClr>
            </a:pPr>
            <a:r>
              <a:rPr lang="pt-BR" sz="1800" b="1"/>
              <a:t>Valor da propriedade (</a:t>
            </a:r>
            <a:r>
              <a:rPr lang="pt-BR" sz="1800" b="1" err="1"/>
              <a:t>Property</a:t>
            </a:r>
            <a:r>
              <a:rPr lang="pt-BR" sz="1800" b="1"/>
              <a:t> </a:t>
            </a:r>
            <a:r>
              <a:rPr lang="pt-BR" sz="1800" b="1" err="1"/>
              <a:t>value</a:t>
            </a:r>
            <a:r>
              <a:rPr lang="pt-BR" sz="1800" b="1"/>
              <a:t>) </a:t>
            </a:r>
            <a:r>
              <a:rPr lang="pt-BR" sz="1800"/>
              <a:t>À direita da propriedade, depois dos dois pontos, nós temos o </a:t>
            </a:r>
            <a:r>
              <a:rPr lang="pt-BR" sz="1800" b="1"/>
              <a:t>valor de propriedade</a:t>
            </a:r>
            <a:r>
              <a:rPr lang="pt-BR" sz="1800"/>
              <a:t>, para escolher uma de muitas possíveis aparências para uma propriedade (há muitos valores </a:t>
            </a:r>
            <a:r>
              <a:rPr lang="pt-BR" sz="1800">
                <a:latin typeface="Consolas"/>
              </a:rPr>
              <a:t>color</a:t>
            </a:r>
            <a:r>
              <a:rPr lang="pt-BR" sz="1800"/>
              <a:t> além do </a:t>
            </a:r>
            <a:r>
              <a:rPr lang="pt-BR" sz="1800" err="1">
                <a:latin typeface="Consolas"/>
              </a:rPr>
              <a:t>red</a:t>
            </a:r>
            <a:r>
              <a:rPr lang="pt-BR" sz="1800"/>
              <a:t>).</a:t>
            </a:r>
            <a:endParaRPr sz="1800"/>
          </a:p>
          <a:p>
            <a:pPr algn="just">
              <a:spcAft>
                <a:spcPts val="1200"/>
              </a:spcAft>
              <a:buClr>
                <a:srgbClr val="000000"/>
              </a:buClr>
            </a:pPr>
            <a:endParaRPr lang="pt-BR" sz="2000"/>
          </a:p>
          <a:p>
            <a:pPr algn="just">
              <a:lnSpc>
                <a:spcPts val="3000"/>
              </a:lnSpc>
              <a:spcAft>
                <a:spcPts val="1200"/>
              </a:spcAft>
              <a:buClr>
                <a:srgbClr val="000000"/>
              </a:buClr>
            </a:pPr>
            <a:endParaRPr lang="pt-BR" b="1" i="1"/>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39</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9115859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Arquitetura em Aplicações</a:t>
            </a:r>
            <a:br>
              <a:rPr lang="pt-BR" dirty="0" smtClean="0"/>
            </a:br>
            <a:r>
              <a:rPr lang="pt-BR" dirty="0" smtClean="0"/>
              <a:t>Cliente/Servidor</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sz="2800" b="1" dirty="0" smtClean="0"/>
              <a:t>Servidores</a:t>
            </a:r>
          </a:p>
          <a:p>
            <a:pPr marL="411480" lvl="1" indent="0" algn="just">
              <a:lnSpc>
                <a:spcPts val="3000"/>
              </a:lnSpc>
              <a:spcAft>
                <a:spcPts val="1200"/>
              </a:spcAft>
              <a:buClr>
                <a:schemeClr val="tx1"/>
              </a:buClr>
              <a:buNone/>
            </a:pPr>
            <a:r>
              <a:rPr lang="pt-BR" sz="2600" dirty="0" smtClean="0"/>
              <a:t>São equipamentos com maior</a:t>
            </a:r>
          </a:p>
          <a:p>
            <a:pPr marL="411480" lvl="1" indent="0" algn="just">
              <a:lnSpc>
                <a:spcPts val="3000"/>
              </a:lnSpc>
              <a:spcAft>
                <a:spcPts val="1200"/>
              </a:spcAft>
              <a:buClr>
                <a:schemeClr val="tx1"/>
              </a:buClr>
              <a:buNone/>
            </a:pPr>
            <a:r>
              <a:rPr lang="pt-BR" sz="2600" dirty="0"/>
              <a:t>p</a:t>
            </a:r>
            <a:r>
              <a:rPr lang="pt-BR" sz="2600" dirty="0" smtClean="0"/>
              <a:t>oder de processamento</a:t>
            </a:r>
          </a:p>
          <a:p>
            <a:pPr algn="just">
              <a:lnSpc>
                <a:spcPts val="3000"/>
              </a:lnSpc>
              <a:spcAft>
                <a:spcPts val="1200"/>
              </a:spcAft>
              <a:buClr>
                <a:schemeClr val="tx1"/>
              </a:buClr>
            </a:pPr>
            <a:r>
              <a:rPr lang="pt-BR" sz="2800" b="1" dirty="0" smtClean="0"/>
              <a:t>Clientes</a:t>
            </a:r>
          </a:p>
          <a:p>
            <a:pPr marL="411480" lvl="1" indent="0" algn="just">
              <a:lnSpc>
                <a:spcPts val="3000"/>
              </a:lnSpc>
              <a:spcAft>
                <a:spcPts val="1200"/>
              </a:spcAft>
              <a:buClr>
                <a:schemeClr val="tx1"/>
              </a:buClr>
              <a:buNone/>
            </a:pPr>
            <a:r>
              <a:rPr lang="pt-BR" sz="2600" dirty="0" smtClean="0"/>
              <a:t>Geralmente microcomputadores</a:t>
            </a:r>
          </a:p>
          <a:p>
            <a:pPr marL="411480" lvl="1" indent="0" algn="just">
              <a:lnSpc>
                <a:spcPts val="3000"/>
              </a:lnSpc>
              <a:spcAft>
                <a:spcPts val="1200"/>
              </a:spcAft>
              <a:buClr>
                <a:schemeClr val="tx1"/>
              </a:buClr>
              <a:buNone/>
            </a:pPr>
            <a:r>
              <a:rPr lang="pt-BR" sz="2600" dirty="0" smtClean="0"/>
              <a:t>PCs ligados em rede</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4</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2" name="Imagem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12160" y="1988840"/>
            <a:ext cx="1656184" cy="1992402"/>
          </a:xfrm>
          <a:prstGeom prst="rect">
            <a:avLst/>
          </a:prstGeom>
        </p:spPr>
      </p:pic>
      <p:pic>
        <p:nvPicPr>
          <p:cNvPr id="12" name="Imagem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12160" y="4614797"/>
            <a:ext cx="1656184" cy="1656184"/>
          </a:xfrm>
          <a:prstGeom prst="rect">
            <a:avLst/>
          </a:prstGeom>
        </p:spPr>
      </p:pic>
    </p:spTree>
    <p:extLst>
      <p:ext uri="{BB962C8B-B14F-4D97-AF65-F5344CB8AC3E}">
        <p14:creationId xmlns:p14="http://schemas.microsoft.com/office/powerpoint/2010/main" val="159320326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vert="horz" lIns="91440" tIns="45720" rIns="91440" bIns="45720" rtlCol="0" anchor="t">
            <a:noAutofit/>
          </a:bodyPr>
          <a:lstStyle/>
          <a:p>
            <a:pPr algn="ctr"/>
            <a:r>
              <a:rPr lang="pt-BR"/>
              <a:t>CSS</a:t>
            </a:r>
          </a:p>
        </p:txBody>
      </p:sp>
      <p:sp>
        <p:nvSpPr>
          <p:cNvPr id="9" name="Espaço Reservado para Conteúdo 8"/>
          <p:cNvSpPr>
            <a:spLocks noGrp="1"/>
          </p:cNvSpPr>
          <p:nvPr>
            <p:ph idx="1"/>
          </p:nvPr>
        </p:nvSpPr>
        <p:spPr>
          <a:xfrm>
            <a:off x="251520" y="1412776"/>
            <a:ext cx="7825680" cy="4988024"/>
          </a:xfrm>
        </p:spPr>
        <p:txBody>
          <a:bodyPr vert="horz" lIns="91440" tIns="45720" rIns="91440" bIns="45720" rtlCol="0" anchor="t">
            <a:normAutofit/>
          </a:bodyPr>
          <a:lstStyle/>
          <a:p>
            <a:pPr algn="just">
              <a:spcAft>
                <a:spcPts val="1200"/>
              </a:spcAft>
              <a:buClr>
                <a:srgbClr val="000000"/>
              </a:buClr>
            </a:pPr>
            <a:r>
              <a:rPr b="1"/>
              <a:t>Selecionando múltiplos elementos</a:t>
            </a:r>
            <a:endParaRPr lang="pt-BR" sz="1800" b="1"/>
          </a:p>
          <a:p>
            <a:pPr algn="just">
              <a:spcAft>
                <a:spcPts val="1200"/>
              </a:spcAft>
              <a:buClr>
                <a:srgbClr val="000000"/>
              </a:buClr>
            </a:pPr>
            <a:r>
              <a:rPr lang="pt-BR" sz="1800"/>
              <a:t>Você pode também selecionar vários tipos de elementos e aplicar uma regra simples para todos. Inclua múltiplos seletores separados por vírgulas. Por exemplo:</a:t>
            </a:r>
            <a:endParaRPr/>
          </a:p>
          <a:p>
            <a:pPr algn="just">
              <a:spcAft>
                <a:spcPts val="1200"/>
              </a:spcAft>
              <a:buClr>
                <a:srgbClr val="000000"/>
              </a:buClr>
            </a:pPr>
            <a:endParaRPr lang="pt-BR" sz="1800"/>
          </a:p>
          <a:p>
            <a:pPr algn="just">
              <a:spcAft>
                <a:spcPts val="1200"/>
              </a:spcAft>
              <a:buClr>
                <a:srgbClr val="000000"/>
              </a:buClr>
            </a:pPr>
            <a:endParaRPr lang="pt-BR" sz="2000"/>
          </a:p>
          <a:p>
            <a:pPr algn="just">
              <a:lnSpc>
                <a:spcPts val="3000"/>
              </a:lnSpc>
              <a:spcAft>
                <a:spcPts val="1200"/>
              </a:spcAft>
              <a:buClr>
                <a:srgbClr val="000000"/>
              </a:buClr>
            </a:pPr>
            <a:endParaRPr lang="pt-BR" b="1" i="1"/>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40</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2" name="Imagem 2"/>
          <p:cNvPicPr>
            <a:picLocks noChangeAspect="1"/>
          </p:cNvPicPr>
          <p:nvPr/>
        </p:nvPicPr>
        <p:blipFill>
          <a:blip r:embed="rId3"/>
          <a:stretch>
            <a:fillRect/>
          </a:stretch>
        </p:blipFill>
        <p:spPr>
          <a:xfrm>
            <a:off x="1875707" y="3609975"/>
            <a:ext cx="4494458" cy="1245290"/>
          </a:xfrm>
          <a:prstGeom prst="rect">
            <a:avLst/>
          </a:prstGeom>
        </p:spPr>
      </p:pic>
    </p:spTree>
    <p:extLst>
      <p:ext uri="{BB962C8B-B14F-4D97-AF65-F5344CB8AC3E}">
        <p14:creationId xmlns:p14="http://schemas.microsoft.com/office/powerpoint/2010/main" val="266495443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a:t>CSS</a:t>
            </a:r>
          </a:p>
        </p:txBody>
      </p:sp>
      <p:sp>
        <p:nvSpPr>
          <p:cNvPr id="9" name="Espaço Reservado para Conteúdo 8"/>
          <p:cNvSpPr>
            <a:spLocks noGrp="1"/>
          </p:cNvSpPr>
          <p:nvPr>
            <p:ph idx="1"/>
          </p:nvPr>
        </p:nvSpPr>
        <p:spPr>
          <a:xfrm>
            <a:off x="251520" y="1412776"/>
            <a:ext cx="7825680" cy="4988024"/>
          </a:xfrm>
        </p:spPr>
        <p:txBody>
          <a:bodyPr vert="horz" lIns="91440" tIns="45720" rIns="91440" bIns="45720" rtlCol="0" anchor="t">
            <a:normAutofit/>
          </a:bodyPr>
          <a:lstStyle/>
          <a:p>
            <a:pPr algn="just">
              <a:spcAft>
                <a:spcPts val="1200"/>
              </a:spcAft>
              <a:buClr>
                <a:srgbClr val="000000"/>
              </a:buClr>
            </a:pPr>
            <a:r>
              <a:rPr b="1"/>
              <a:t>Diferentes tipos de seletor</a:t>
            </a:r>
            <a:endParaRPr lang="pt-BR" sz="1800" b="1"/>
          </a:p>
          <a:p>
            <a:pPr algn="just">
              <a:spcAft>
                <a:spcPts val="1200"/>
              </a:spcAft>
              <a:buClr>
                <a:srgbClr val="000000"/>
              </a:buClr>
            </a:pPr>
            <a:r>
              <a:rPr lang="pt-BR" sz="1800"/>
              <a:t>Há muitos tipos diferentes de seletor. Abaixo, nós mostramos apenas os seletores de elementos, que selecionam todos os elementos de determinado tipo nos documentos HTML. Mas nós podemos fazer seleções mais específicas que essas. Vejas alguns dos mais comuns tipos de seletor:</a:t>
            </a:r>
            <a:endParaRPr/>
          </a:p>
          <a:p>
            <a:pPr algn="just">
              <a:spcAft>
                <a:spcPts val="1200"/>
              </a:spcAft>
              <a:buClr>
                <a:srgbClr val="000000"/>
              </a:buClr>
            </a:pPr>
            <a:endParaRPr lang="pt-BR" sz="1800"/>
          </a:p>
          <a:p>
            <a:pPr algn="just">
              <a:spcAft>
                <a:spcPts val="1200"/>
              </a:spcAft>
              <a:buClr>
                <a:srgbClr val="000000"/>
              </a:buClr>
            </a:pPr>
            <a:endParaRPr lang="pt-BR" sz="2000"/>
          </a:p>
          <a:p>
            <a:pPr algn="just">
              <a:lnSpc>
                <a:spcPts val="3000"/>
              </a:lnSpc>
              <a:spcAft>
                <a:spcPts val="1200"/>
              </a:spcAft>
              <a:buClr>
                <a:srgbClr val="000000"/>
              </a:buClr>
            </a:pPr>
            <a:endParaRPr lang="pt-BR" b="1" i="1"/>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41</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214819461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a:t>CSS</a:t>
            </a:r>
          </a:p>
        </p:txBody>
      </p:sp>
      <p:sp>
        <p:nvSpPr>
          <p:cNvPr id="9" name="Espaço Reservado para Conteúdo 8"/>
          <p:cNvSpPr>
            <a:spLocks noGrp="1"/>
          </p:cNvSpPr>
          <p:nvPr>
            <p:ph idx="1"/>
          </p:nvPr>
        </p:nvSpPr>
        <p:spPr>
          <a:xfrm>
            <a:off x="247650" y="1120775"/>
            <a:ext cx="7826375" cy="5722733"/>
          </a:xfrm>
        </p:spPr>
        <p:txBody>
          <a:bodyPr vert="horz" lIns="91440" tIns="45720" rIns="91440" bIns="45720" rtlCol="0" anchor="t">
            <a:normAutofit/>
          </a:bodyPr>
          <a:lstStyle/>
          <a:p>
            <a:pPr algn="just">
              <a:spcAft>
                <a:spcPts val="1200"/>
              </a:spcAft>
              <a:buClr>
                <a:srgbClr val="000000"/>
              </a:buClr>
            </a:pPr>
            <a:r>
              <a:rPr lang="pt-BR" b="1">
                <a:latin typeface="Calibri"/>
              </a:rPr>
              <a:t>Diferentes tipos de seletor</a:t>
            </a:r>
            <a:r>
              <a:rPr lang="pt-BR" b="1"/>
              <a:t> </a:t>
            </a:r>
            <a:endParaRPr lang="pt-BR" b="1" i="1"/>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marL="114300" indent="0" algn="just">
              <a:spcAft>
                <a:spcPts val="1200"/>
              </a:spcAft>
              <a:buClr>
                <a:srgbClr val="000000"/>
              </a:buClr>
              <a:buNone/>
            </a:pPr>
            <a:endParaRPr lang="pt-BR" sz="1600"/>
          </a:p>
          <a:p>
            <a:pPr marL="114300" indent="0" algn="just">
              <a:spcAft>
                <a:spcPts val="1200"/>
              </a:spcAft>
              <a:buClr>
                <a:srgbClr val="000000"/>
              </a:buClr>
              <a:buNone/>
            </a:pPr>
            <a:endParaRPr lang="pt-BR" sz="1600"/>
          </a:p>
          <a:p>
            <a:pPr marL="114300" indent="0" algn="just">
              <a:spcAft>
                <a:spcPts val="1200"/>
              </a:spcAft>
              <a:buClr>
                <a:srgbClr val="000000"/>
              </a:buClr>
              <a:buNone/>
            </a:pPr>
            <a:r>
              <a:rPr lang="pt-BR" sz="1600">
                <a:hlinkClick r:id="rId2"/>
              </a:rPr>
              <a:t>https://developer.mozilla.org/en-US/docs/Learn/CSS/Introduction_to_CSS/Selectors</a:t>
            </a:r>
            <a:endParaRPr lang="pt-BR" sz="200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dirty="0" smtClean="0">
                <a:solidFill>
                  <a:schemeClr val="bg1">
                    <a:lumMod val="95000"/>
                  </a:schemeClr>
                </a:solidFill>
              </a:rPr>
              <a:t>42</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2" name="Imagem 2"/>
          <p:cNvPicPr>
            <a:picLocks noChangeAspect="1"/>
          </p:cNvPicPr>
          <p:nvPr/>
        </p:nvPicPr>
        <p:blipFill>
          <a:blip r:embed="rId4"/>
          <a:stretch>
            <a:fillRect/>
          </a:stretch>
        </p:blipFill>
        <p:spPr>
          <a:xfrm>
            <a:off x="857770" y="1792158"/>
            <a:ext cx="6636277" cy="4528581"/>
          </a:xfrm>
          <a:prstGeom prst="rect">
            <a:avLst/>
          </a:prstGeom>
        </p:spPr>
      </p:pic>
    </p:spTree>
    <p:extLst>
      <p:ext uri="{BB962C8B-B14F-4D97-AF65-F5344CB8AC3E}">
        <p14:creationId xmlns:p14="http://schemas.microsoft.com/office/powerpoint/2010/main" val="362851346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err="1"/>
              <a:t>Inspessão</a:t>
            </a:r>
            <a:r>
              <a:rPr lang="pt-BR"/>
              <a:t> de Elementos</a:t>
            </a:r>
            <a:endParaRPr lang="pt-BR" err="1"/>
          </a:p>
        </p:txBody>
      </p:sp>
      <p:sp>
        <p:nvSpPr>
          <p:cNvPr id="9" name="Espaço Reservado para Conteúdo 8"/>
          <p:cNvSpPr>
            <a:spLocks noGrp="1"/>
          </p:cNvSpPr>
          <p:nvPr>
            <p:ph idx="1"/>
          </p:nvPr>
        </p:nvSpPr>
        <p:spPr>
          <a:xfrm>
            <a:off x="247650" y="1120775"/>
            <a:ext cx="7826375" cy="5722733"/>
          </a:xfrm>
        </p:spPr>
        <p:txBody>
          <a:bodyPr vert="horz" lIns="91440" tIns="45720" rIns="91440" bIns="45720" rtlCol="0" anchor="t">
            <a:normAutofit/>
          </a:bodyPr>
          <a:lstStyle/>
          <a:p>
            <a:pPr marL="114300" indent="0" algn="just">
              <a:spcAft>
                <a:spcPts val="1200"/>
              </a:spcAft>
              <a:buClr>
                <a:srgbClr val="000000"/>
              </a:buClr>
              <a:buNone/>
            </a:pPr>
            <a:endParaRPr lang="pt-BR" b="1"/>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algn="just">
              <a:spcAft>
                <a:spcPts val="1200"/>
              </a:spcAft>
              <a:buClr>
                <a:srgbClr val="000000"/>
              </a:buClr>
            </a:pPr>
            <a:endParaRPr lang="pt-BR"/>
          </a:p>
          <a:p>
            <a:pPr marL="114300" indent="0" algn="just">
              <a:spcAft>
                <a:spcPts val="1200"/>
              </a:spcAft>
              <a:buClr>
                <a:srgbClr val="000000"/>
              </a:buClr>
              <a:buNone/>
            </a:pPr>
            <a:endParaRPr lang="pt-BR" sz="1600"/>
          </a:p>
          <a:p>
            <a:pPr marL="114300" indent="0" algn="just">
              <a:spcAft>
                <a:spcPts val="1200"/>
              </a:spcAft>
              <a:buClr>
                <a:srgbClr val="000000"/>
              </a:buClr>
              <a:buNone/>
            </a:pPr>
            <a:endParaRPr lang="pt-BR" sz="1600"/>
          </a:p>
          <a:p>
            <a:pPr marL="114300" indent="0" algn="just">
              <a:spcAft>
                <a:spcPts val="1200"/>
              </a:spcAft>
              <a:buClr>
                <a:srgbClr val="000000"/>
              </a:buClr>
              <a:buNone/>
            </a:pPr>
            <a:endParaRPr lang="pt-BR" sz="160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dirty="0" smtClean="0">
                <a:solidFill>
                  <a:schemeClr val="bg1">
                    <a:lumMod val="95000"/>
                  </a:schemeClr>
                </a:solidFill>
              </a:rPr>
              <a:t>43</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2" name="Imagem 2" descr="open-settings.png"/>
          <p:cNvPicPr>
            <a:picLocks noChangeAspect="1"/>
          </p:cNvPicPr>
          <p:nvPr/>
        </p:nvPicPr>
        <p:blipFill>
          <a:blip r:embed="rId3"/>
          <a:stretch>
            <a:fillRect/>
          </a:stretch>
        </p:blipFill>
        <p:spPr>
          <a:xfrm>
            <a:off x="171450" y="1295400"/>
            <a:ext cx="4158322" cy="3155836"/>
          </a:xfrm>
          <a:prstGeom prst="rect">
            <a:avLst/>
          </a:prstGeom>
        </p:spPr>
      </p:pic>
      <p:pic>
        <p:nvPicPr>
          <p:cNvPr id="3" name="Imagem 3"/>
          <p:cNvPicPr>
            <a:picLocks noChangeAspect="1"/>
          </p:cNvPicPr>
          <p:nvPr/>
        </p:nvPicPr>
        <p:blipFill>
          <a:blip r:embed="rId4"/>
          <a:stretch>
            <a:fillRect/>
          </a:stretch>
        </p:blipFill>
        <p:spPr>
          <a:xfrm>
            <a:off x="3664234" y="3173462"/>
            <a:ext cx="4678079" cy="3621038"/>
          </a:xfrm>
          <a:prstGeom prst="rect">
            <a:avLst/>
          </a:prstGeom>
        </p:spPr>
      </p:pic>
    </p:spTree>
    <p:extLst>
      <p:ext uri="{BB962C8B-B14F-4D97-AF65-F5344CB8AC3E}">
        <p14:creationId xmlns:p14="http://schemas.microsoft.com/office/powerpoint/2010/main" val="142715394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a:t>Inspeção de Elementos</a:t>
            </a:r>
          </a:p>
        </p:txBody>
      </p:sp>
      <p:sp>
        <p:nvSpPr>
          <p:cNvPr id="9" name="Espaço Reservado para Conteúdo 8"/>
          <p:cNvSpPr>
            <a:spLocks noGrp="1"/>
          </p:cNvSpPr>
          <p:nvPr>
            <p:ph idx="1"/>
          </p:nvPr>
        </p:nvSpPr>
        <p:spPr>
          <a:xfrm>
            <a:off x="251520" y="1412776"/>
            <a:ext cx="7825680" cy="4988024"/>
          </a:xfrm>
        </p:spPr>
        <p:txBody>
          <a:bodyPr vert="horz" lIns="91440" tIns="45720" rIns="91440" bIns="45720" rtlCol="0" anchor="t">
            <a:normAutofit fontScale="92500" lnSpcReduction="10000"/>
          </a:bodyPr>
          <a:lstStyle/>
          <a:p>
            <a:pPr algn="just">
              <a:spcAft>
                <a:spcPts val="1200"/>
              </a:spcAft>
              <a:buClr>
                <a:srgbClr val="000000"/>
              </a:buClr>
            </a:pPr>
            <a:r>
              <a:rPr lang="pt-BR" b="1"/>
              <a:t>Como acessar?</a:t>
            </a:r>
          </a:p>
          <a:p>
            <a:pPr lvl="1" algn="just">
              <a:spcAft>
                <a:spcPts val="1200"/>
              </a:spcAft>
              <a:buClr>
                <a:srgbClr val="000000"/>
              </a:buClr>
            </a:pPr>
            <a:r>
              <a:rPr lang="pt-BR"/>
              <a:t>F12</a:t>
            </a:r>
          </a:p>
          <a:p>
            <a:pPr lvl="1" algn="just">
              <a:spcAft>
                <a:spcPts val="1200"/>
              </a:spcAft>
              <a:buClr>
                <a:srgbClr val="000000"/>
              </a:buClr>
            </a:pPr>
            <a:r>
              <a:rPr lang="pt-BR"/>
              <a:t>Clique com botão direito em um elemento e selecionando a opção inspecionar</a:t>
            </a:r>
          </a:p>
          <a:p>
            <a:pPr lvl="1" algn="just">
              <a:spcAft>
                <a:spcPts val="1200"/>
              </a:spcAft>
              <a:buClr>
                <a:srgbClr val="000000"/>
              </a:buClr>
            </a:pPr>
            <a:r>
              <a:rPr lang="pt-BR" err="1"/>
              <a:t>Ctrl</a:t>
            </a:r>
            <a:r>
              <a:rPr lang="pt-BR"/>
              <a:t> + Shift + I</a:t>
            </a:r>
          </a:p>
          <a:p>
            <a:pPr algn="just">
              <a:spcAft>
                <a:spcPts val="1200"/>
              </a:spcAft>
              <a:buClr>
                <a:srgbClr val="000000"/>
              </a:buClr>
            </a:pPr>
            <a:r>
              <a:rPr lang="pt-BR" b="1"/>
              <a:t>Porque usar?</a:t>
            </a:r>
          </a:p>
          <a:p>
            <a:pPr lvl="1" algn="just">
              <a:spcAft>
                <a:spcPts val="1200"/>
              </a:spcAft>
              <a:buClr>
                <a:srgbClr val="000000"/>
              </a:buClr>
            </a:pPr>
            <a:r>
              <a:rPr lang="pt-BR"/>
              <a:t>Inspecionar elementos da página:</a:t>
            </a:r>
          </a:p>
          <a:p>
            <a:pPr lvl="2" algn="just">
              <a:spcAft>
                <a:spcPts val="1200"/>
              </a:spcAft>
              <a:buClr>
                <a:srgbClr val="000000"/>
              </a:buClr>
            </a:pPr>
            <a:r>
              <a:rPr lang="pt-BR"/>
              <a:t>HTML</a:t>
            </a:r>
          </a:p>
          <a:p>
            <a:pPr lvl="2" algn="just">
              <a:spcAft>
                <a:spcPts val="1200"/>
              </a:spcAft>
              <a:buClr>
                <a:srgbClr val="000000"/>
              </a:buClr>
            </a:pPr>
            <a:r>
              <a:rPr lang="pt-BR"/>
              <a:t>CSS</a:t>
            </a:r>
          </a:p>
          <a:p>
            <a:pPr lvl="2" algn="just">
              <a:spcAft>
                <a:spcPts val="1200"/>
              </a:spcAft>
              <a:buClr>
                <a:srgbClr val="000000"/>
              </a:buClr>
            </a:pPr>
            <a:r>
              <a:rPr lang="pt-BR" err="1"/>
              <a:t>JavaScrip</a:t>
            </a:r>
          </a:p>
          <a:p>
            <a:pPr lvl="1" algn="just">
              <a:spcAft>
                <a:spcPts val="1200"/>
              </a:spcAft>
              <a:buClr>
                <a:srgbClr val="000000"/>
              </a:buClr>
            </a:pPr>
            <a:r>
              <a:rPr lang="pt-BR"/>
              <a:t>Avaliar requisições de serviços ao servidor</a:t>
            </a:r>
          </a:p>
          <a:p>
            <a:pPr lvl="1" algn="just">
              <a:spcAft>
                <a:spcPts val="1200"/>
              </a:spcAft>
              <a:buClr>
                <a:srgbClr val="000000"/>
              </a:buClr>
            </a:pPr>
            <a:endParaRPr lang="pt-BR"/>
          </a:p>
          <a:p>
            <a:pPr lvl="1" algn="just">
              <a:spcAft>
                <a:spcPts val="1200"/>
              </a:spcAft>
              <a:buClr>
                <a:srgbClr val="000000"/>
              </a:buClr>
            </a:pPr>
            <a:endParaRPr lang="pt-BR"/>
          </a:p>
          <a:p>
            <a:pPr lvl="1" algn="just">
              <a:spcAft>
                <a:spcPts val="1200"/>
              </a:spcAft>
              <a:buClr>
                <a:srgbClr val="000000"/>
              </a:buClr>
            </a:pPr>
            <a:endParaRPr lang="pt-BR" b="1"/>
          </a:p>
          <a:p>
            <a:pPr algn="just">
              <a:spcAft>
                <a:spcPts val="1200"/>
              </a:spcAft>
              <a:buClr>
                <a:srgbClr val="000000"/>
              </a:buClr>
            </a:pPr>
            <a:endParaRPr lang="pt-BR" sz="1800"/>
          </a:p>
          <a:p>
            <a:pPr algn="just">
              <a:spcAft>
                <a:spcPts val="1200"/>
              </a:spcAft>
              <a:buClr>
                <a:srgbClr val="000000"/>
              </a:buClr>
            </a:pPr>
            <a:endParaRPr lang="pt-BR" sz="2000"/>
          </a:p>
          <a:p>
            <a:pPr algn="just">
              <a:lnSpc>
                <a:spcPts val="3000"/>
              </a:lnSpc>
              <a:spcAft>
                <a:spcPts val="1200"/>
              </a:spcAft>
              <a:buClr>
                <a:srgbClr val="000000"/>
              </a:buClr>
            </a:pPr>
            <a:endParaRPr lang="pt-BR" b="1" i="1"/>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44</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87674635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spcAft>
                <a:spcPts val="600"/>
              </a:spcAft>
              <a:buClr>
                <a:srgbClr val="000000"/>
              </a:buClr>
            </a:pPr>
            <a:r>
              <a:rPr lang="pt-BR" sz="2000" dirty="0" smtClean="0"/>
              <a:t>Linguagem de programação interpretada</a:t>
            </a:r>
          </a:p>
          <a:p>
            <a:pPr algn="just">
              <a:spcAft>
                <a:spcPts val="600"/>
              </a:spcAft>
              <a:buClr>
                <a:srgbClr val="000000"/>
              </a:buClr>
            </a:pPr>
            <a:r>
              <a:rPr lang="pt-BR" sz="2000" dirty="0" smtClean="0"/>
              <a:t>É </a:t>
            </a:r>
            <a:r>
              <a:rPr lang="pt-BR" sz="2000" i="1" dirty="0" smtClean="0"/>
              <a:t>case </a:t>
            </a:r>
            <a:r>
              <a:rPr lang="pt-BR" sz="2000" i="1" dirty="0" err="1" smtClean="0"/>
              <a:t>sensitivity</a:t>
            </a:r>
            <a:endParaRPr lang="pt-BR" sz="2000" i="1" dirty="0" smtClean="0"/>
          </a:p>
          <a:p>
            <a:pPr algn="just">
              <a:spcAft>
                <a:spcPts val="600"/>
              </a:spcAft>
              <a:buClr>
                <a:srgbClr val="000000"/>
              </a:buClr>
            </a:pPr>
            <a:r>
              <a:rPr lang="pt-BR" sz="2000" dirty="0" smtClean="0"/>
              <a:t>Criada pela </a:t>
            </a:r>
            <a:r>
              <a:rPr lang="pt-BR" sz="2000" i="1" dirty="0" err="1" smtClean="0"/>
              <a:t>Netcape</a:t>
            </a:r>
            <a:r>
              <a:rPr lang="pt-BR" sz="2000" i="1" dirty="0" smtClean="0"/>
              <a:t> </a:t>
            </a:r>
            <a:r>
              <a:rPr lang="pt-BR" sz="2000" dirty="0" smtClean="0"/>
              <a:t>(1995) para:</a:t>
            </a:r>
          </a:p>
          <a:p>
            <a:pPr lvl="1" algn="just">
              <a:spcAft>
                <a:spcPts val="600"/>
              </a:spcAft>
              <a:buClr>
                <a:srgbClr val="000000"/>
              </a:buClr>
            </a:pPr>
            <a:r>
              <a:rPr lang="pt-BR" sz="1800" dirty="0" smtClean="0"/>
              <a:t>Validação de formulários (Cliente)</a:t>
            </a:r>
          </a:p>
          <a:p>
            <a:pPr lvl="1" algn="just">
              <a:spcAft>
                <a:spcPts val="600"/>
              </a:spcAft>
              <a:buClr>
                <a:srgbClr val="000000"/>
              </a:buClr>
            </a:pPr>
            <a:r>
              <a:rPr lang="pt-BR" sz="1800" dirty="0" smtClean="0"/>
              <a:t>Interação com páginas</a:t>
            </a:r>
            <a:endParaRPr lang="pt-BR" sz="1800" dirty="0"/>
          </a:p>
          <a:p>
            <a:pPr algn="just">
              <a:lnSpc>
                <a:spcPts val="3000"/>
              </a:lnSpc>
              <a:spcAft>
                <a:spcPts val="600"/>
              </a:spcAft>
              <a:buClr>
                <a:srgbClr val="000000"/>
              </a:buClr>
            </a:pPr>
            <a:r>
              <a:rPr lang="pt-BR" dirty="0" smtClean="0"/>
              <a:t>Roda no </a:t>
            </a:r>
            <a:r>
              <a:rPr lang="pt-BR" i="1" dirty="0" smtClean="0"/>
              <a:t>cliente </a:t>
            </a:r>
            <a:r>
              <a:rPr lang="pt-BR" i="1" dirty="0" err="1" smtClean="0"/>
              <a:t>side</a:t>
            </a:r>
            <a:r>
              <a:rPr lang="pt-BR" i="1" dirty="0" smtClean="0"/>
              <a:t> </a:t>
            </a:r>
            <a:r>
              <a:rPr lang="pt-BR" dirty="0" smtClean="0"/>
              <a:t>da web</a:t>
            </a:r>
          </a:p>
          <a:p>
            <a:pPr algn="just">
              <a:lnSpc>
                <a:spcPts val="3000"/>
              </a:lnSpc>
              <a:spcAft>
                <a:spcPts val="600"/>
              </a:spcAft>
              <a:buClr>
                <a:srgbClr val="000000"/>
              </a:buClr>
            </a:pPr>
            <a:r>
              <a:rPr lang="pt-BR" dirty="0" smtClean="0"/>
              <a:t>Pode ser usada em ambientes sem </a:t>
            </a:r>
            <a:r>
              <a:rPr lang="pt-BR" i="1" dirty="0" smtClean="0"/>
              <a:t>browser:</a:t>
            </a:r>
          </a:p>
          <a:p>
            <a:pPr lvl="1" algn="just">
              <a:lnSpc>
                <a:spcPts val="3000"/>
              </a:lnSpc>
              <a:spcAft>
                <a:spcPts val="600"/>
              </a:spcAft>
              <a:buClr>
                <a:srgbClr val="000000"/>
              </a:buClr>
            </a:pPr>
            <a:r>
              <a:rPr lang="pt-BR" i="1" dirty="0" smtClean="0"/>
              <a:t>Node.js</a:t>
            </a:r>
          </a:p>
          <a:p>
            <a:pPr lvl="1" algn="just">
              <a:lnSpc>
                <a:spcPts val="3000"/>
              </a:lnSpc>
              <a:spcAft>
                <a:spcPts val="600"/>
              </a:spcAft>
              <a:buClr>
                <a:srgbClr val="000000"/>
              </a:buClr>
            </a:pPr>
            <a:r>
              <a:rPr lang="pt-BR" i="1" dirty="0"/>
              <a:t>Apache </a:t>
            </a:r>
            <a:r>
              <a:rPr lang="pt-BR" i="1" dirty="0" err="1"/>
              <a:t>CouchDB</a:t>
            </a:r>
            <a:r>
              <a:rPr lang="pt-BR" i="1" dirty="0"/>
              <a:t> e </a:t>
            </a:r>
            <a:endParaRPr lang="pt-BR" i="1" dirty="0" smtClean="0"/>
          </a:p>
          <a:p>
            <a:pPr lvl="1" algn="just">
              <a:lnSpc>
                <a:spcPts val="3000"/>
              </a:lnSpc>
              <a:spcAft>
                <a:spcPts val="600"/>
              </a:spcAft>
              <a:buClr>
                <a:srgbClr val="000000"/>
              </a:buClr>
            </a:pPr>
            <a:r>
              <a:rPr lang="pt-BR" i="1" dirty="0" smtClean="0"/>
              <a:t>Adobe </a:t>
            </a:r>
            <a:r>
              <a:rPr lang="pt-BR" i="1" dirty="0"/>
              <a:t>Acrobat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45</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12180094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spcAft>
                <a:spcPts val="600"/>
              </a:spcAft>
              <a:buClr>
                <a:srgbClr val="000000"/>
              </a:buClr>
            </a:pPr>
            <a:r>
              <a:rPr lang="pt-BR" sz="2000" b="1" dirty="0" smtClean="0"/>
              <a:t>O que podemos fazer?</a:t>
            </a:r>
          </a:p>
          <a:p>
            <a:pPr algn="just">
              <a:spcAft>
                <a:spcPts val="600"/>
              </a:spcAft>
              <a:buClr>
                <a:srgbClr val="000000"/>
              </a:buClr>
            </a:pPr>
            <a:r>
              <a:rPr lang="pt-BR" sz="2000" dirty="0" smtClean="0"/>
              <a:t>Deixar o HTML dinâmico, escrevendo </a:t>
            </a:r>
            <a:r>
              <a:rPr lang="pt-BR" sz="2000" i="1" dirty="0" err="1" smtClean="0"/>
              <a:t>tags</a:t>
            </a:r>
            <a:r>
              <a:rPr lang="pt-BR" sz="2000" i="1" dirty="0" smtClean="0"/>
              <a:t> </a:t>
            </a:r>
            <a:r>
              <a:rPr lang="pt-BR" sz="2000" dirty="0" smtClean="0"/>
              <a:t>e variáveis.</a:t>
            </a:r>
          </a:p>
          <a:p>
            <a:pPr lvl="1" algn="just">
              <a:spcAft>
                <a:spcPts val="600"/>
              </a:spcAft>
              <a:buClr>
                <a:srgbClr val="000000"/>
              </a:buClr>
            </a:pPr>
            <a:r>
              <a:rPr lang="pt-BR" sz="1800" i="1" dirty="0" smtClean="0"/>
              <a:t>EX: ‘&lt;h1&gt; + nome + &lt;/h1&gt;’</a:t>
            </a:r>
            <a:endParaRPr lang="pt-BR" sz="1800" dirty="0"/>
          </a:p>
          <a:p>
            <a:pPr algn="just">
              <a:spcAft>
                <a:spcPts val="600"/>
              </a:spcAft>
              <a:buClr>
                <a:srgbClr val="000000"/>
              </a:buClr>
            </a:pPr>
            <a:r>
              <a:rPr lang="pt-BR" dirty="0" smtClean="0"/>
              <a:t>Interagir através de eventos.</a:t>
            </a:r>
          </a:p>
          <a:p>
            <a:pPr lvl="1" algn="just">
              <a:spcAft>
                <a:spcPts val="600"/>
              </a:spcAft>
              <a:buClr>
                <a:srgbClr val="000000"/>
              </a:buClr>
            </a:pPr>
            <a:r>
              <a:rPr lang="pt-BR" sz="1800" dirty="0" err="1" smtClean="0"/>
              <a:t>Ex</a:t>
            </a:r>
            <a:r>
              <a:rPr lang="pt-BR" sz="1800" dirty="0" smtClean="0"/>
              <a:t>: depois que a página carregar, quando passar o mouse sobre um link, etc.</a:t>
            </a:r>
          </a:p>
          <a:p>
            <a:pPr algn="just">
              <a:spcAft>
                <a:spcPts val="600"/>
              </a:spcAft>
              <a:buClr>
                <a:srgbClr val="000000"/>
              </a:buClr>
            </a:pPr>
            <a:r>
              <a:rPr lang="pt-BR" dirty="0" smtClean="0"/>
              <a:t>Validar dados de um formulário: </a:t>
            </a:r>
          </a:p>
          <a:p>
            <a:pPr lvl="1" algn="just">
              <a:spcAft>
                <a:spcPts val="600"/>
              </a:spcAft>
              <a:buClr>
                <a:srgbClr val="000000"/>
              </a:buClr>
            </a:pPr>
            <a:r>
              <a:rPr lang="pt-BR" sz="1800" dirty="0" err="1" smtClean="0"/>
              <a:t>Ex</a:t>
            </a:r>
            <a:r>
              <a:rPr lang="pt-BR" sz="1800" dirty="0" smtClean="0"/>
              <a:t>: campo possui “@”, campo é CPF ou CNPJ, etc.</a:t>
            </a:r>
          </a:p>
          <a:p>
            <a:pPr algn="just">
              <a:spcAft>
                <a:spcPts val="600"/>
              </a:spcAft>
              <a:buClr>
                <a:srgbClr val="000000"/>
              </a:buClr>
            </a:pPr>
            <a:r>
              <a:rPr lang="pt-BR" dirty="0" smtClean="0"/>
              <a:t>Abrir uma nova janela</a:t>
            </a:r>
          </a:p>
          <a:p>
            <a:pPr algn="just">
              <a:spcAft>
                <a:spcPts val="600"/>
              </a:spcAft>
              <a:buClr>
                <a:srgbClr val="000000"/>
              </a:buClr>
            </a:pPr>
            <a:r>
              <a:rPr lang="pt-BR" dirty="0" smtClean="0"/>
              <a:t>Detectar navegador do visitante</a:t>
            </a:r>
          </a:p>
          <a:p>
            <a:pPr algn="just">
              <a:spcAft>
                <a:spcPts val="600"/>
              </a:spcAft>
              <a:buClr>
                <a:srgbClr val="000000"/>
              </a:buClr>
            </a:pPr>
            <a:r>
              <a:rPr lang="pt-BR" dirty="0" err="1" smtClean="0"/>
              <a:t>Etc</a:t>
            </a:r>
            <a:r>
              <a:rPr lang="pt-BR" dirty="0" smtClean="0"/>
              <a:t> ...</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46</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100382918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800" b="1" dirty="0" smtClean="0"/>
              <a:t>Onde fica o </a:t>
            </a:r>
            <a:r>
              <a:rPr lang="pt-BR" sz="2800" b="1" dirty="0" err="1" smtClean="0"/>
              <a:t>JavaScript</a:t>
            </a:r>
            <a:r>
              <a:rPr lang="pt-BR" sz="2800" b="1" dirty="0" smtClean="0"/>
              <a:t>?</a:t>
            </a:r>
          </a:p>
          <a:p>
            <a:pPr algn="just">
              <a:spcAft>
                <a:spcPts val="600"/>
              </a:spcAft>
              <a:buClr>
                <a:srgbClr val="000000"/>
              </a:buClr>
            </a:pPr>
            <a:r>
              <a:rPr lang="pt-BR" sz="2400" b="1" dirty="0" smtClean="0"/>
              <a:t>Cabeçalho</a:t>
            </a:r>
            <a:r>
              <a:rPr lang="pt-BR" sz="2400" dirty="0" smtClean="0"/>
              <a:t> – funções que serão utilizadas no documento HTML</a:t>
            </a:r>
          </a:p>
          <a:p>
            <a:pPr algn="just">
              <a:spcAft>
                <a:spcPts val="600"/>
              </a:spcAft>
              <a:buClr>
                <a:srgbClr val="000000"/>
              </a:buClr>
            </a:pPr>
            <a:r>
              <a:rPr lang="pt-BR" sz="2400" b="1" dirty="0" smtClean="0"/>
              <a:t>Corpo </a:t>
            </a:r>
            <a:r>
              <a:rPr lang="pt-BR" sz="2400" dirty="0" smtClean="0"/>
              <a:t>– scripts que serão executados no corpo do documento HTML</a:t>
            </a:r>
          </a:p>
          <a:p>
            <a:pPr algn="just">
              <a:spcAft>
                <a:spcPts val="600"/>
              </a:spcAft>
              <a:buClr>
                <a:srgbClr val="000000"/>
              </a:buClr>
            </a:pPr>
            <a:r>
              <a:rPr lang="pt-BR" sz="2400" b="1" dirty="0" smtClean="0"/>
              <a:t>Arquivo externo</a:t>
            </a:r>
            <a:r>
              <a:rPr lang="pt-BR" sz="2400" dirty="0" smtClean="0"/>
              <a:t> – funções que estarão em um outro arquivo mas utilizadas em meu documento HTML</a:t>
            </a: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47</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3583279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484784"/>
            <a:ext cx="7825680" cy="4916016"/>
          </a:xfrm>
        </p:spPr>
        <p:txBody>
          <a:bodyPr anchor="t">
            <a:normAutofit/>
          </a:bodyPr>
          <a:lstStyle/>
          <a:p>
            <a:pPr algn="just">
              <a:spcAft>
                <a:spcPts val="600"/>
              </a:spcAft>
              <a:buClr>
                <a:srgbClr val="000000"/>
              </a:buClr>
            </a:pPr>
            <a:r>
              <a:rPr lang="pt-BR" sz="2800" b="1" dirty="0" smtClean="0"/>
              <a:t>Cabeçalho</a:t>
            </a:r>
          </a:p>
          <a:p>
            <a:pPr marL="114300" indent="0" algn="just">
              <a:spcAft>
                <a:spcPts val="600"/>
              </a:spcAft>
              <a:buClr>
                <a:srgbClr val="000000"/>
              </a:buClr>
              <a:buNone/>
            </a:pP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48</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520" y="2146758"/>
            <a:ext cx="8079886" cy="43065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0485012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484784"/>
            <a:ext cx="7825680" cy="4916016"/>
          </a:xfrm>
        </p:spPr>
        <p:txBody>
          <a:bodyPr anchor="t">
            <a:normAutofit/>
          </a:bodyPr>
          <a:lstStyle/>
          <a:p>
            <a:pPr algn="just">
              <a:spcAft>
                <a:spcPts val="600"/>
              </a:spcAft>
              <a:buClr>
                <a:srgbClr val="000000"/>
              </a:buClr>
            </a:pPr>
            <a:r>
              <a:rPr lang="pt-BR" sz="2800" b="1" dirty="0" smtClean="0"/>
              <a:t>Corpo</a:t>
            </a:r>
          </a:p>
          <a:p>
            <a:pPr marL="114300" indent="0" algn="just">
              <a:spcAft>
                <a:spcPts val="600"/>
              </a:spcAft>
              <a:buClr>
                <a:srgbClr val="000000"/>
              </a:buClr>
              <a:buNone/>
            </a:pP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49</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530" y="2164501"/>
            <a:ext cx="8079886" cy="4288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28712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Arquitetura em Aplicações</a:t>
            </a:r>
            <a:br>
              <a:rPr lang="pt-BR" dirty="0" smtClean="0"/>
            </a:br>
            <a:r>
              <a:rPr lang="pt-BR" dirty="0" smtClean="0"/>
              <a:t>Cliente/Servidor</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sz="2800" b="1" dirty="0" smtClean="0"/>
              <a:t>Clientes</a:t>
            </a:r>
          </a:p>
          <a:p>
            <a:pPr lvl="1" algn="just">
              <a:lnSpc>
                <a:spcPts val="3000"/>
              </a:lnSpc>
              <a:spcAft>
                <a:spcPts val="1200"/>
              </a:spcAft>
              <a:buClr>
                <a:schemeClr val="tx1"/>
              </a:buClr>
            </a:pPr>
            <a:r>
              <a:rPr lang="pt-BR" sz="2600" dirty="0" smtClean="0"/>
              <a:t>Inicia e termina conversação com Servidores, solicitando serviços;</a:t>
            </a:r>
          </a:p>
          <a:p>
            <a:pPr lvl="1" algn="just">
              <a:lnSpc>
                <a:spcPts val="3000"/>
              </a:lnSpc>
              <a:spcAft>
                <a:spcPts val="1200"/>
              </a:spcAft>
              <a:buClr>
                <a:schemeClr val="tx1"/>
              </a:buClr>
            </a:pPr>
            <a:r>
              <a:rPr lang="pt-BR" sz="2600" dirty="0" smtClean="0"/>
              <a:t>Não se comunica com outros clientes;</a:t>
            </a:r>
          </a:p>
          <a:p>
            <a:pPr lvl="1" algn="just">
              <a:lnSpc>
                <a:spcPts val="3000"/>
              </a:lnSpc>
              <a:spcAft>
                <a:spcPts val="1200"/>
              </a:spcAft>
              <a:buClr>
                <a:schemeClr val="tx1"/>
              </a:buClr>
            </a:pPr>
            <a:r>
              <a:rPr lang="pt-BR" sz="2600" dirty="0" smtClean="0"/>
              <a:t>Normalmente é quem recebe e envia dados em uma comunicação com usuário;</a:t>
            </a:r>
          </a:p>
          <a:p>
            <a:pPr lvl="1" algn="just">
              <a:lnSpc>
                <a:spcPts val="3000"/>
              </a:lnSpc>
              <a:spcAft>
                <a:spcPts val="1200"/>
              </a:spcAft>
              <a:buClr>
                <a:schemeClr val="tx1"/>
              </a:buClr>
            </a:pPr>
            <a:r>
              <a:rPr lang="pt-BR" sz="2600" dirty="0" smtClean="0"/>
              <a:t>Torna a rede ‘transparente’ ao usuário;</a:t>
            </a:r>
          </a:p>
          <a:p>
            <a:pPr lvl="1" algn="just">
              <a:lnSpc>
                <a:spcPts val="3000"/>
              </a:lnSpc>
              <a:spcAft>
                <a:spcPts val="1200"/>
              </a:spcAft>
              <a:buClr>
                <a:schemeClr val="tx1"/>
              </a:buClr>
            </a:pPr>
            <a:r>
              <a:rPr lang="pt-BR" sz="2600" i="1" dirty="0" smtClean="0"/>
              <a:t>Hardware</a:t>
            </a:r>
            <a:r>
              <a:rPr lang="pt-BR" sz="2600" dirty="0" smtClean="0"/>
              <a:t>: pode ser um micro simples;</a:t>
            </a:r>
          </a:p>
          <a:p>
            <a:pPr lvl="1" algn="just">
              <a:lnSpc>
                <a:spcPts val="3000"/>
              </a:lnSpc>
              <a:spcAft>
                <a:spcPts val="1200"/>
              </a:spcAft>
              <a:buClr>
                <a:schemeClr val="tx1"/>
              </a:buClr>
            </a:pPr>
            <a:r>
              <a:rPr lang="pt-BR" sz="2600" i="1" dirty="0" smtClean="0"/>
              <a:t>Software: </a:t>
            </a:r>
            <a:r>
              <a:rPr lang="pt-BR" sz="2600" dirty="0" smtClean="0"/>
              <a:t>tem início e fim definido.</a:t>
            </a:r>
            <a:endParaRPr lang="pt-BR" sz="2600" i="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12" name="Imagem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878" y="5177501"/>
            <a:ext cx="1656184" cy="1656184"/>
          </a:xfrm>
          <a:prstGeom prst="rect">
            <a:avLst/>
          </a:prstGeom>
        </p:spPr>
      </p:pic>
    </p:spTree>
    <p:extLst>
      <p:ext uri="{BB962C8B-B14F-4D97-AF65-F5344CB8AC3E}">
        <p14:creationId xmlns:p14="http://schemas.microsoft.com/office/powerpoint/2010/main" val="383114483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484784"/>
            <a:ext cx="7825680" cy="4916016"/>
          </a:xfrm>
        </p:spPr>
        <p:txBody>
          <a:bodyPr anchor="t">
            <a:normAutofit/>
          </a:bodyPr>
          <a:lstStyle/>
          <a:p>
            <a:pPr algn="just">
              <a:spcAft>
                <a:spcPts val="600"/>
              </a:spcAft>
              <a:buClr>
                <a:srgbClr val="000000"/>
              </a:buClr>
            </a:pPr>
            <a:r>
              <a:rPr lang="pt-BR" sz="2800" b="1" dirty="0" smtClean="0"/>
              <a:t>Arquivo Externo</a:t>
            </a:r>
          </a:p>
          <a:p>
            <a:pPr marL="114300" indent="0" algn="just">
              <a:spcAft>
                <a:spcPts val="600"/>
              </a:spcAft>
              <a:buClr>
                <a:srgbClr val="000000"/>
              </a:buClr>
              <a:buNone/>
            </a:pP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50</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520" y="2204864"/>
            <a:ext cx="8079886" cy="4294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431599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484784"/>
            <a:ext cx="7825680" cy="4916016"/>
          </a:xfrm>
        </p:spPr>
        <p:txBody>
          <a:bodyPr anchor="t">
            <a:normAutofit/>
          </a:bodyPr>
          <a:lstStyle/>
          <a:p>
            <a:pPr algn="just">
              <a:spcAft>
                <a:spcPts val="600"/>
              </a:spcAft>
              <a:buClr>
                <a:srgbClr val="000000"/>
              </a:buClr>
            </a:pPr>
            <a:r>
              <a:rPr lang="pt-BR" sz="2800" b="1" dirty="0" smtClean="0"/>
              <a:t>Tipos de Variáveis</a:t>
            </a:r>
          </a:p>
          <a:p>
            <a:pPr marL="114300" indent="0" algn="just">
              <a:spcAft>
                <a:spcPts val="600"/>
              </a:spcAft>
              <a:buClr>
                <a:srgbClr val="000000"/>
              </a:buClr>
              <a:buNone/>
            </a:pP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51</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856" y="2060848"/>
            <a:ext cx="7668544" cy="44240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6556309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052736"/>
            <a:ext cx="7825680" cy="4916016"/>
          </a:xfrm>
        </p:spPr>
        <p:txBody>
          <a:bodyPr anchor="t">
            <a:normAutofit/>
          </a:bodyPr>
          <a:lstStyle/>
          <a:p>
            <a:pPr algn="just">
              <a:spcAft>
                <a:spcPts val="600"/>
              </a:spcAft>
              <a:buClr>
                <a:srgbClr val="000000"/>
              </a:buClr>
            </a:pPr>
            <a:r>
              <a:rPr lang="pt-BR" sz="2800" b="1" dirty="0" smtClean="0"/>
              <a:t>Operadores</a:t>
            </a:r>
          </a:p>
          <a:p>
            <a:pPr marL="114300" indent="0" algn="just">
              <a:spcAft>
                <a:spcPts val="600"/>
              </a:spcAft>
              <a:buClr>
                <a:srgbClr val="000000"/>
              </a:buClr>
              <a:buNone/>
            </a:pP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52</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9281" y="1556792"/>
            <a:ext cx="7249103" cy="50395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3823490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700808"/>
            <a:ext cx="7825680" cy="4699992"/>
          </a:xfrm>
        </p:spPr>
        <p:txBody>
          <a:bodyPr anchor="t">
            <a:normAutofit/>
          </a:bodyPr>
          <a:lstStyle/>
          <a:p>
            <a:pPr algn="just">
              <a:spcAft>
                <a:spcPts val="600"/>
              </a:spcAft>
              <a:buClr>
                <a:srgbClr val="000000"/>
              </a:buClr>
            </a:pPr>
            <a:r>
              <a:rPr lang="pt-BR" sz="2800" b="1" dirty="0" smtClean="0"/>
              <a:t>Condicionais</a:t>
            </a:r>
          </a:p>
          <a:p>
            <a:pPr algn="just">
              <a:spcAft>
                <a:spcPts val="600"/>
              </a:spcAft>
              <a:buClr>
                <a:srgbClr val="000000"/>
              </a:buClr>
            </a:pPr>
            <a:r>
              <a:rPr lang="pt-BR" sz="2400" dirty="0"/>
              <a:t>Condicionais são estruturas de código que te permitem testar se uma expressão retorna verdadeiro ou falso, e então executar diferentes linhas de código dependendo do resultado. A forma mais comum de condicional é chamada </a:t>
            </a:r>
            <a:r>
              <a:rPr lang="pt-BR" sz="2400" dirty="0" err="1"/>
              <a:t>if</a:t>
            </a:r>
            <a:r>
              <a:rPr lang="pt-BR" sz="2400" dirty="0"/>
              <a:t> ... </a:t>
            </a:r>
            <a:r>
              <a:rPr lang="pt-BR" sz="2400" dirty="0" err="1"/>
              <a:t>else</a:t>
            </a: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53</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4799" y="4598465"/>
            <a:ext cx="5992813" cy="1695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9988059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fontScale="92500" lnSpcReduction="10000"/>
          </a:bodyPr>
          <a:lstStyle/>
          <a:p>
            <a:pPr algn="just">
              <a:spcAft>
                <a:spcPts val="600"/>
              </a:spcAft>
              <a:buClr>
                <a:srgbClr val="000000"/>
              </a:buClr>
            </a:pPr>
            <a:r>
              <a:rPr lang="pt-BR" sz="2800" b="1" dirty="0" smtClean="0"/>
              <a:t>Funções</a:t>
            </a:r>
          </a:p>
          <a:p>
            <a:r>
              <a:rPr lang="pt-BR" sz="2400" dirty="0" smtClean="0"/>
              <a:t>Funções</a:t>
            </a:r>
            <a:r>
              <a:rPr lang="pt-BR" sz="2400" dirty="0"/>
              <a:t> são uma maneira de encapsular funcionalidades que você tem que usar mais de uma vez, então você pode chamar aquela função com um nome simples de função, e não reescrever todo o código de novo e de novo a cada vez que você quiser usá-lo. </a:t>
            </a:r>
            <a:endParaRPr lang="pt-BR" sz="2400" dirty="0" smtClean="0"/>
          </a:p>
          <a:p>
            <a:endParaRPr lang="pt-BR" sz="2400" dirty="0" smtClean="0"/>
          </a:p>
          <a:p>
            <a:endParaRPr lang="pt-BR" sz="2400" dirty="0" smtClean="0"/>
          </a:p>
          <a:p>
            <a:endParaRPr lang="pt-BR" sz="2400" dirty="0"/>
          </a:p>
          <a:p>
            <a:r>
              <a:rPr lang="pt-BR" sz="2400" dirty="0"/>
              <a:t>Essas funções (</a:t>
            </a:r>
            <a:r>
              <a:rPr lang="pt-BR" sz="2400" dirty="0" err="1"/>
              <a:t>document.querySelector</a:t>
            </a:r>
            <a:r>
              <a:rPr lang="pt-BR" sz="2400" dirty="0"/>
              <a:t> e </a:t>
            </a:r>
            <a:r>
              <a:rPr lang="pt-BR" sz="2400" dirty="0" err="1"/>
              <a:t>alert</a:t>
            </a:r>
            <a:r>
              <a:rPr lang="pt-BR" sz="2400" dirty="0"/>
              <a:t>) são pré-definidas nos navegadores para você usar quando quiser.</a:t>
            </a:r>
          </a:p>
          <a:p>
            <a:r>
              <a:rPr lang="pt-BR" sz="2400" dirty="0"/>
              <a:t/>
            </a:r>
            <a:br>
              <a:rPr lang="pt-BR" sz="2400" dirty="0"/>
            </a:b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54</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4180" y="3979341"/>
            <a:ext cx="5505450" cy="771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4571365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700808"/>
            <a:ext cx="7825680" cy="4699992"/>
          </a:xfrm>
        </p:spPr>
        <p:txBody>
          <a:bodyPr anchor="t">
            <a:normAutofit/>
          </a:bodyPr>
          <a:lstStyle/>
          <a:p>
            <a:pPr algn="just">
              <a:spcAft>
                <a:spcPts val="600"/>
              </a:spcAft>
              <a:buClr>
                <a:srgbClr val="000000"/>
              </a:buClr>
            </a:pPr>
            <a:r>
              <a:rPr lang="pt-BR" sz="2800" b="1" dirty="0" smtClean="0"/>
              <a:t>Funções</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55</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7704" y="2665612"/>
            <a:ext cx="5275663" cy="2353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337711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err="1" smtClean="0"/>
              <a:t>JavaScript</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800" b="1" dirty="0" smtClean="0"/>
              <a:t>Eventos</a:t>
            </a:r>
          </a:p>
          <a:p>
            <a:r>
              <a:rPr lang="pt-BR" sz="2400" dirty="0"/>
              <a:t>Para criar interatividade em um site, você tem que usar eventos — estruturas de código que percebem as coisas que acontecem no navegador e permitem que você rode um código em resposta. O exemplo mais óbvio é o evento de </a:t>
            </a:r>
            <a:r>
              <a:rPr lang="pt-BR" sz="2400" dirty="0" smtClean="0"/>
              <a:t>clique, </a:t>
            </a:r>
            <a:r>
              <a:rPr lang="pt-BR" sz="2400" dirty="0"/>
              <a:t>que é disparado pelo navegador quando o mouse clica em algo.</a:t>
            </a:r>
            <a:endParaRPr lang="pt-BR" sz="2400" dirty="0" smtClean="0"/>
          </a:p>
          <a:p>
            <a:endParaRPr lang="pt-BR" sz="2400" dirty="0" smtClean="0"/>
          </a:p>
          <a:p>
            <a:endParaRPr lang="pt-BR" sz="2400" dirty="0"/>
          </a:p>
          <a:p>
            <a:r>
              <a:rPr lang="pt-BR" sz="2400" dirty="0"/>
              <a:t/>
            </a:r>
            <a:br>
              <a:rPr lang="pt-BR" sz="2400" dirty="0"/>
            </a:b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56</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616" y="5066096"/>
            <a:ext cx="6497637" cy="876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8143941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Exercício</a:t>
            </a:r>
            <a:endParaRPr lang="pt-BR" dirty="0"/>
          </a:p>
        </p:txBody>
      </p:sp>
      <p:sp>
        <p:nvSpPr>
          <p:cNvPr id="9" name="Espaço Reservado para Conteúdo 8"/>
          <p:cNvSpPr>
            <a:spLocks noGrp="1"/>
          </p:cNvSpPr>
          <p:nvPr>
            <p:ph idx="1"/>
          </p:nvPr>
        </p:nvSpPr>
        <p:spPr>
          <a:xfrm>
            <a:off x="251520" y="1196752"/>
            <a:ext cx="7848872" cy="5302170"/>
          </a:xfrm>
        </p:spPr>
        <p:txBody>
          <a:bodyPr anchor="t">
            <a:normAutofit/>
          </a:bodyPr>
          <a:lstStyle/>
          <a:p>
            <a:pPr algn="just">
              <a:lnSpc>
                <a:spcPts val="3000"/>
              </a:lnSpc>
              <a:buClr>
                <a:schemeClr val="tx1"/>
              </a:buClr>
            </a:pPr>
            <a:endParaRPr lang="pt-BR" b="1" dirty="0" smtClean="0"/>
          </a:p>
          <a:p>
            <a:pPr algn="just">
              <a:lnSpc>
                <a:spcPts val="3000"/>
              </a:lnSpc>
              <a:buClr>
                <a:schemeClr val="tx1"/>
              </a:buClr>
            </a:pPr>
            <a:endParaRPr lang="pt-BR"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57</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graphicFrame>
        <p:nvGraphicFramePr>
          <p:cNvPr id="2" name="Diagrama 1"/>
          <p:cNvGraphicFramePr/>
          <p:nvPr>
            <p:extLst>
              <p:ext uri="{D42A27DB-BD31-4B8C-83A1-F6EECF244321}">
                <p14:modId xmlns:p14="http://schemas.microsoft.com/office/powerpoint/2010/main" val="617236899"/>
              </p:ext>
            </p:extLst>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4031243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Tecnologias de Aplicações WEB</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800" b="1" dirty="0" smtClean="0"/>
              <a:t>Servidor</a:t>
            </a:r>
          </a:p>
          <a:p>
            <a:pPr lvl="1"/>
            <a:r>
              <a:rPr lang="pt-BR" dirty="0" smtClean="0"/>
              <a:t>CGI</a:t>
            </a:r>
          </a:p>
          <a:p>
            <a:pPr lvl="1"/>
            <a:r>
              <a:rPr lang="pt-BR" dirty="0" smtClean="0"/>
              <a:t>Server-</a:t>
            </a:r>
            <a:r>
              <a:rPr lang="pt-BR" dirty="0" err="1" smtClean="0"/>
              <a:t>side</a:t>
            </a:r>
            <a:r>
              <a:rPr lang="pt-BR" dirty="0" smtClean="0"/>
              <a:t> </a:t>
            </a:r>
            <a:r>
              <a:rPr lang="pt-BR" dirty="0" err="1" smtClean="0"/>
              <a:t>JavaScript</a:t>
            </a:r>
            <a:endParaRPr lang="pt-BR" dirty="0" smtClean="0"/>
          </a:p>
          <a:p>
            <a:pPr lvl="1"/>
            <a:r>
              <a:rPr lang="pt-BR" dirty="0" smtClean="0"/>
              <a:t>ASP</a:t>
            </a:r>
          </a:p>
          <a:p>
            <a:pPr lvl="1"/>
            <a:r>
              <a:rPr lang="pt-BR" dirty="0" smtClean="0"/>
              <a:t>PHP</a:t>
            </a:r>
          </a:p>
          <a:p>
            <a:pPr lvl="1"/>
            <a:r>
              <a:rPr lang="pt-BR" dirty="0" err="1" smtClean="0"/>
              <a:t>ColdFusion</a:t>
            </a:r>
            <a:endParaRPr lang="pt-BR" dirty="0" smtClean="0"/>
          </a:p>
          <a:p>
            <a:pPr lvl="1"/>
            <a:r>
              <a:rPr lang="pt-BR" dirty="0" err="1" smtClean="0"/>
              <a:t>Servelet</a:t>
            </a:r>
            <a:r>
              <a:rPr lang="pt-BR" dirty="0" smtClean="0"/>
              <a:t>/JSP</a:t>
            </a:r>
          </a:p>
          <a:p>
            <a:pPr lvl="1"/>
            <a:r>
              <a:rPr lang="pt-BR" dirty="0" smtClean="0"/>
              <a:t>...</a:t>
            </a:r>
          </a:p>
          <a:p>
            <a:endParaRPr lang="pt-BR" sz="2400" dirty="0"/>
          </a:p>
          <a:p>
            <a:r>
              <a:rPr lang="pt-BR" sz="2400" dirty="0"/>
              <a:t/>
            </a:r>
            <a:br>
              <a:rPr lang="pt-BR" sz="2400" dirty="0"/>
            </a:b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58</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46246727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Tecnologias de Aplicações WEB</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800" b="1" dirty="0" smtClean="0"/>
              <a:t>Servidores WEB</a:t>
            </a:r>
          </a:p>
          <a:p>
            <a:pPr lvl="1"/>
            <a:r>
              <a:rPr lang="pt-BR" dirty="0" smtClean="0"/>
              <a:t>Apache </a:t>
            </a:r>
            <a:r>
              <a:rPr lang="pt-BR" sz="1400" dirty="0" smtClean="0"/>
              <a:t>(Apache Software Foundation)</a:t>
            </a:r>
            <a:endParaRPr lang="pt-BR" dirty="0" smtClean="0"/>
          </a:p>
          <a:p>
            <a:pPr lvl="1"/>
            <a:r>
              <a:rPr lang="pt-BR" dirty="0" smtClean="0"/>
              <a:t>IIS </a:t>
            </a:r>
            <a:r>
              <a:rPr lang="pt-BR" sz="1400" dirty="0" smtClean="0"/>
              <a:t>(Microsoft)</a:t>
            </a:r>
            <a:endParaRPr lang="pt-BR" sz="1800" dirty="0" smtClean="0"/>
          </a:p>
          <a:p>
            <a:pPr lvl="1"/>
            <a:r>
              <a:rPr lang="pt-BR" dirty="0" err="1" smtClean="0"/>
              <a:t>iPlanet</a:t>
            </a:r>
            <a:r>
              <a:rPr lang="pt-BR" dirty="0" smtClean="0"/>
              <a:t> </a:t>
            </a:r>
            <a:r>
              <a:rPr lang="pt-BR" sz="1400" dirty="0" smtClean="0"/>
              <a:t>(Sun Microsystems)</a:t>
            </a:r>
          </a:p>
          <a:p>
            <a:pPr lvl="1"/>
            <a:r>
              <a:rPr lang="pt-BR" sz="1400" dirty="0" smtClean="0"/>
              <a:t>...</a:t>
            </a:r>
            <a:endParaRPr lang="pt-BR" sz="2400" dirty="0"/>
          </a:p>
          <a:p>
            <a:r>
              <a:rPr lang="pt-BR" sz="2400" dirty="0"/>
              <a:t/>
            </a:r>
            <a:br>
              <a:rPr lang="pt-BR" sz="2400" dirty="0"/>
            </a:b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59</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17309225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de cantos arredondados 5"/>
          <p:cNvSpPr/>
          <p:nvPr/>
        </p:nvSpPr>
        <p:spPr>
          <a:xfrm>
            <a:off x="2982174" y="2629467"/>
            <a:ext cx="1190215" cy="1759847"/>
          </a:xfrm>
          <a:prstGeom prst="roundRect">
            <a:avLst/>
          </a:prstGeom>
          <a:solidFill>
            <a:schemeClr val="bg2">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pt-BR" b="1" dirty="0" smtClean="0"/>
              <a:t>Servidor Web</a:t>
            </a:r>
            <a:endParaRPr lang="pt-BR" b="1" dirty="0"/>
          </a:p>
        </p:txBody>
      </p:sp>
      <p:cxnSp>
        <p:nvCxnSpPr>
          <p:cNvPr id="26" name="Conector de seta reta 25"/>
          <p:cNvCxnSpPr>
            <a:endCxn id="14" idx="3"/>
          </p:cNvCxnSpPr>
          <p:nvPr/>
        </p:nvCxnSpPr>
        <p:spPr>
          <a:xfrm flipH="1" flipV="1">
            <a:off x="1475656" y="3509392"/>
            <a:ext cx="1728192" cy="4192"/>
          </a:xfrm>
          <a:prstGeom prst="straightConnector1">
            <a:avLst/>
          </a:prstGeom>
          <a:ln>
            <a:headEnd type="triangle" w="med" len="med"/>
            <a:tailEnd type="triangle" w="med" len="med"/>
          </a:ln>
        </p:spPr>
        <p:style>
          <a:lnRef idx="2">
            <a:schemeClr val="dk1"/>
          </a:lnRef>
          <a:fillRef idx="0">
            <a:schemeClr val="dk1"/>
          </a:fillRef>
          <a:effectRef idx="1">
            <a:schemeClr val="dk1"/>
          </a:effectRef>
          <a:fontRef idx="minor">
            <a:schemeClr val="tx1"/>
          </a:fontRef>
        </p:style>
      </p:cxnSp>
      <p:cxnSp>
        <p:nvCxnSpPr>
          <p:cNvPr id="25" name="Conector de seta reta 24"/>
          <p:cNvCxnSpPr>
            <a:endCxn id="3" idx="3"/>
          </p:cNvCxnSpPr>
          <p:nvPr/>
        </p:nvCxnSpPr>
        <p:spPr>
          <a:xfrm flipH="1" flipV="1">
            <a:off x="1475656" y="2348880"/>
            <a:ext cx="1728192" cy="656456"/>
          </a:xfrm>
          <a:prstGeom prst="straightConnector1">
            <a:avLst/>
          </a:prstGeom>
          <a:ln>
            <a:headEnd type="triangle" w="med" len="med"/>
            <a:tailEnd type="triangle" w="med" len="med"/>
          </a:ln>
        </p:spPr>
        <p:style>
          <a:lnRef idx="2">
            <a:schemeClr val="dk1"/>
          </a:lnRef>
          <a:fillRef idx="0">
            <a:schemeClr val="dk1"/>
          </a:fillRef>
          <a:effectRef idx="1">
            <a:schemeClr val="dk1"/>
          </a:effectRef>
          <a:fontRef idx="minor">
            <a:schemeClr val="tx1"/>
          </a:fontRef>
        </p:style>
      </p:cxnSp>
      <p:sp>
        <p:nvSpPr>
          <p:cNvPr id="8" name="Título 7"/>
          <p:cNvSpPr>
            <a:spLocks noGrp="1"/>
          </p:cNvSpPr>
          <p:nvPr>
            <p:ph type="title"/>
          </p:nvPr>
        </p:nvSpPr>
        <p:spPr/>
        <p:txBody>
          <a:bodyPr/>
          <a:lstStyle/>
          <a:p>
            <a:pPr algn="ctr"/>
            <a:r>
              <a:rPr lang="pt-BR" dirty="0" smtClean="0"/>
              <a:t>Arquitetura </a:t>
            </a:r>
            <a:r>
              <a:rPr lang="pt-BR" dirty="0"/>
              <a:t>em </a:t>
            </a:r>
            <a:r>
              <a:rPr lang="pt-BR" dirty="0" smtClean="0"/>
              <a:t>Aplicações</a:t>
            </a:r>
            <a:br>
              <a:rPr lang="pt-BR" dirty="0" smtClean="0"/>
            </a:br>
            <a:r>
              <a:rPr lang="pt-BR" dirty="0" smtClean="0"/>
              <a:t>Cliente/Servidor</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3" name="Espaço Reservado para Conteúdo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67544" y="1844824"/>
            <a:ext cx="1008112" cy="1008112"/>
          </a:xfrm>
        </p:spPr>
      </p:pic>
      <p:pic>
        <p:nvPicPr>
          <p:cNvPr id="14" name="Espaço Reservado para Conteúdo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7544" y="3005336"/>
            <a:ext cx="1008112" cy="1008112"/>
          </a:xfrm>
          <a:prstGeom prst="rect">
            <a:avLst/>
          </a:prstGeom>
        </p:spPr>
      </p:pic>
      <p:pic>
        <p:nvPicPr>
          <p:cNvPr id="15" name="Espaço Reservado para Conteúdo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7544" y="4149080"/>
            <a:ext cx="1008112" cy="1008112"/>
          </a:xfrm>
          <a:prstGeom prst="rect">
            <a:avLst/>
          </a:prstGeom>
        </p:spPr>
      </p:pic>
      <p:sp>
        <p:nvSpPr>
          <p:cNvPr id="16" name="Retângulo de cantos arredondados 15"/>
          <p:cNvSpPr/>
          <p:nvPr/>
        </p:nvSpPr>
        <p:spPr>
          <a:xfrm>
            <a:off x="6992879" y="2629469"/>
            <a:ext cx="1190215" cy="1759847"/>
          </a:xfrm>
          <a:prstGeom prst="roundRect">
            <a:avLst/>
          </a:prstGeom>
          <a:solidFill>
            <a:schemeClr val="bg2">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pt-BR" b="1" dirty="0" smtClean="0"/>
              <a:t>SGDB</a:t>
            </a:r>
            <a:endParaRPr lang="pt-BR" b="1" dirty="0"/>
          </a:p>
        </p:txBody>
      </p:sp>
      <p:cxnSp>
        <p:nvCxnSpPr>
          <p:cNvPr id="19" name="Conector reto 18"/>
          <p:cNvCxnSpPr/>
          <p:nvPr/>
        </p:nvCxnSpPr>
        <p:spPr>
          <a:xfrm>
            <a:off x="4302371" y="1421160"/>
            <a:ext cx="0" cy="4560153"/>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21" name="CaixaDeTexto 20"/>
          <p:cNvSpPr txBox="1"/>
          <p:nvPr/>
        </p:nvSpPr>
        <p:spPr>
          <a:xfrm>
            <a:off x="122567" y="5573785"/>
            <a:ext cx="1653209" cy="369332"/>
          </a:xfrm>
          <a:prstGeom prst="rect">
            <a:avLst/>
          </a:prstGeom>
          <a:noFill/>
        </p:spPr>
        <p:txBody>
          <a:bodyPr wrap="none" rtlCol="0">
            <a:spAutoFit/>
          </a:bodyPr>
          <a:lstStyle/>
          <a:p>
            <a:r>
              <a:rPr lang="pt-BR" dirty="0" smtClean="0"/>
              <a:t>Camada Cliente</a:t>
            </a:r>
            <a:endParaRPr lang="pt-BR" dirty="0"/>
          </a:p>
        </p:txBody>
      </p:sp>
      <p:sp>
        <p:nvSpPr>
          <p:cNvPr id="22" name="CaixaDeTexto 21"/>
          <p:cNvSpPr txBox="1"/>
          <p:nvPr/>
        </p:nvSpPr>
        <p:spPr>
          <a:xfrm>
            <a:off x="2323020" y="5597590"/>
            <a:ext cx="1432956" cy="369332"/>
          </a:xfrm>
          <a:prstGeom prst="rect">
            <a:avLst/>
          </a:prstGeom>
          <a:noFill/>
        </p:spPr>
        <p:txBody>
          <a:bodyPr wrap="none" rtlCol="0">
            <a:spAutoFit/>
          </a:bodyPr>
          <a:lstStyle/>
          <a:p>
            <a:r>
              <a:rPr lang="pt-BR" dirty="0" smtClean="0"/>
              <a:t>Camada Web</a:t>
            </a:r>
            <a:endParaRPr lang="pt-BR" dirty="0"/>
          </a:p>
        </p:txBody>
      </p:sp>
      <p:sp>
        <p:nvSpPr>
          <p:cNvPr id="23" name="CaixaDeTexto 22"/>
          <p:cNvSpPr txBox="1"/>
          <p:nvPr/>
        </p:nvSpPr>
        <p:spPr>
          <a:xfrm>
            <a:off x="6795141" y="5579826"/>
            <a:ext cx="1585690" cy="369332"/>
          </a:xfrm>
          <a:prstGeom prst="rect">
            <a:avLst/>
          </a:prstGeom>
          <a:noFill/>
        </p:spPr>
        <p:txBody>
          <a:bodyPr wrap="none" rtlCol="0">
            <a:spAutoFit/>
          </a:bodyPr>
          <a:lstStyle/>
          <a:p>
            <a:r>
              <a:rPr lang="pt-BR" dirty="0" smtClean="0"/>
              <a:t>Camada Dados</a:t>
            </a:r>
            <a:endParaRPr lang="pt-BR" dirty="0"/>
          </a:p>
        </p:txBody>
      </p:sp>
      <p:cxnSp>
        <p:nvCxnSpPr>
          <p:cNvPr id="20" name="Conector reto 19"/>
          <p:cNvCxnSpPr/>
          <p:nvPr/>
        </p:nvCxnSpPr>
        <p:spPr>
          <a:xfrm>
            <a:off x="1780455" y="1421160"/>
            <a:ext cx="0" cy="4560153"/>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31" name="Conector de seta reta 30"/>
          <p:cNvCxnSpPr>
            <a:endCxn id="15" idx="3"/>
          </p:cNvCxnSpPr>
          <p:nvPr/>
        </p:nvCxnSpPr>
        <p:spPr>
          <a:xfrm flipH="1">
            <a:off x="1475656" y="3933056"/>
            <a:ext cx="1728192" cy="720080"/>
          </a:xfrm>
          <a:prstGeom prst="straightConnector1">
            <a:avLst/>
          </a:prstGeom>
          <a:ln>
            <a:headEnd type="triangle" w="med" len="med"/>
            <a:tailEnd type="triangle" w="med" len="med"/>
          </a:ln>
        </p:spPr>
        <p:style>
          <a:lnRef idx="2">
            <a:schemeClr val="dk1"/>
          </a:lnRef>
          <a:fillRef idx="0">
            <a:schemeClr val="dk1"/>
          </a:fillRef>
          <a:effectRef idx="1">
            <a:schemeClr val="dk1"/>
          </a:effectRef>
          <a:fontRef idx="minor">
            <a:schemeClr val="tx1"/>
          </a:fontRef>
        </p:style>
      </p:cxnSp>
      <p:sp>
        <p:nvSpPr>
          <p:cNvPr id="5" name="Retângulo 4"/>
          <p:cNvSpPr/>
          <p:nvPr/>
        </p:nvSpPr>
        <p:spPr>
          <a:xfrm rot="16200000">
            <a:off x="569607" y="3149351"/>
            <a:ext cx="3413042"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pt-BR" sz="4000" b="1" dirty="0" smtClean="0"/>
              <a:t>HTTP</a:t>
            </a:r>
            <a:endParaRPr lang="pt-BR" sz="4000" b="1" dirty="0"/>
          </a:p>
        </p:txBody>
      </p:sp>
      <p:cxnSp>
        <p:nvCxnSpPr>
          <p:cNvPr id="34" name="Conector de seta reta 33"/>
          <p:cNvCxnSpPr/>
          <p:nvPr/>
        </p:nvCxnSpPr>
        <p:spPr>
          <a:xfrm flipH="1" flipV="1">
            <a:off x="3995936" y="3509390"/>
            <a:ext cx="3240360" cy="4194"/>
          </a:xfrm>
          <a:prstGeom prst="straightConnector1">
            <a:avLst/>
          </a:prstGeom>
          <a:ln>
            <a:headEnd type="triangle" w="med" len="med"/>
            <a:tailEnd type="triangl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57243886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Tecnologias de Aplicações WEB</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800" b="1" dirty="0" smtClean="0"/>
              <a:t>Servidores de aplicação</a:t>
            </a:r>
          </a:p>
          <a:p>
            <a:pPr lvl="1"/>
            <a:r>
              <a:rPr lang="pt-BR" dirty="0" smtClean="0"/>
              <a:t>Apache </a:t>
            </a:r>
            <a:r>
              <a:rPr lang="pt-BR" dirty="0" err="1" smtClean="0"/>
              <a:t>Tomcat</a:t>
            </a:r>
            <a:endParaRPr lang="pt-BR" dirty="0" smtClean="0"/>
          </a:p>
          <a:p>
            <a:pPr lvl="1"/>
            <a:r>
              <a:rPr lang="pt-BR" dirty="0" err="1" smtClean="0"/>
              <a:t>JBoss</a:t>
            </a:r>
            <a:endParaRPr lang="pt-BR" sz="1800" dirty="0" smtClean="0"/>
          </a:p>
          <a:p>
            <a:pPr lvl="1"/>
            <a:r>
              <a:rPr lang="pt-BR" dirty="0" err="1" smtClean="0"/>
              <a:t>WebSphere</a:t>
            </a:r>
            <a:endParaRPr lang="pt-BR" dirty="0" smtClean="0"/>
          </a:p>
          <a:p>
            <a:pPr lvl="1"/>
            <a:r>
              <a:rPr lang="pt-BR" dirty="0" err="1" smtClean="0"/>
              <a:t>WebLogic</a:t>
            </a:r>
            <a:endParaRPr lang="pt-BR" dirty="0" smtClean="0"/>
          </a:p>
          <a:p>
            <a:pPr lvl="1"/>
            <a:r>
              <a:rPr lang="pt-BR" dirty="0" smtClean="0"/>
              <a:t>Oracle AS</a:t>
            </a:r>
          </a:p>
          <a:p>
            <a:pPr lvl="1"/>
            <a:r>
              <a:rPr lang="pt-BR" dirty="0" smtClean="0"/>
              <a:t>...</a:t>
            </a:r>
            <a:endParaRPr lang="pt-BR" dirty="0"/>
          </a:p>
          <a:p>
            <a:pPr lvl="1"/>
            <a:endParaRPr lang="pt-BR" sz="2400" dirty="0"/>
          </a:p>
          <a:p>
            <a:r>
              <a:rPr lang="pt-BR" sz="2400" dirty="0"/>
              <a:t/>
            </a:r>
            <a:br>
              <a:rPr lang="pt-BR" sz="2400" dirty="0"/>
            </a:b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60</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3518022041"/>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Tecnologias de Aplicações WEB</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800" b="1" dirty="0" smtClean="0"/>
              <a:t>Servidor Web: </a:t>
            </a:r>
            <a:r>
              <a:rPr lang="pt-BR" sz="2800" dirty="0" smtClean="0"/>
              <a:t>(</a:t>
            </a:r>
            <a:r>
              <a:rPr lang="pt-BR" sz="2800" i="1" dirty="0" smtClean="0"/>
              <a:t>hardware</a:t>
            </a:r>
            <a:r>
              <a:rPr lang="pt-BR" sz="2800" dirty="0" smtClean="0"/>
              <a:t> + </a:t>
            </a:r>
            <a:r>
              <a:rPr lang="pt-BR" sz="2800" i="1" dirty="0" smtClean="0"/>
              <a:t>software</a:t>
            </a:r>
            <a:r>
              <a:rPr lang="pt-BR" sz="2800" dirty="0" smtClean="0"/>
              <a:t>) responsável por aceitar e responder a pedidos HTTP de outras aplicações.</a:t>
            </a:r>
          </a:p>
          <a:p>
            <a:pPr algn="just">
              <a:spcAft>
                <a:spcPts val="600"/>
              </a:spcAft>
              <a:buClr>
                <a:srgbClr val="000000"/>
              </a:buClr>
            </a:pPr>
            <a:r>
              <a:rPr lang="pt-BR" sz="2800" b="1" dirty="0" smtClean="0"/>
              <a:t>Servidor de aplicação: </a:t>
            </a:r>
            <a:r>
              <a:rPr lang="pt-BR" sz="2800" dirty="0" smtClean="0"/>
              <a:t>O servidor de aplicações responde a algumas questões comuns à todas as aplicações, como </a:t>
            </a:r>
            <a:r>
              <a:rPr lang="pt-BR" sz="2800" u="sng" dirty="0" smtClean="0"/>
              <a:t>segurança, garantia de disponibilidade, balanceamento de carga e tratamento de exceções</a:t>
            </a:r>
            <a:endParaRPr lang="pt-BR" sz="2400" b="1" dirty="0"/>
          </a:p>
          <a:p>
            <a:r>
              <a:rPr lang="pt-BR" sz="2400" dirty="0"/>
              <a:t/>
            </a:r>
            <a:br>
              <a:rPr lang="pt-BR" sz="2400" dirty="0"/>
            </a:br>
            <a:endParaRPr lang="pt-BR" sz="24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61</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238110345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O que o servidor faz?</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800" dirty="0" smtClean="0"/>
              <a:t>Um servidor web recebe uma solicitação e devolve algo para o cliente.</a:t>
            </a:r>
          </a:p>
          <a:p>
            <a:pPr lvl="1" algn="just">
              <a:spcAft>
                <a:spcPts val="600"/>
              </a:spcAft>
              <a:buClr>
                <a:srgbClr val="000000"/>
              </a:buClr>
            </a:pPr>
            <a:r>
              <a:rPr lang="pt-BR" dirty="0" smtClean="0"/>
              <a:t>Página HTML</a:t>
            </a:r>
          </a:p>
          <a:p>
            <a:pPr lvl="1" algn="just">
              <a:spcAft>
                <a:spcPts val="600"/>
              </a:spcAft>
              <a:buClr>
                <a:srgbClr val="000000"/>
              </a:buClr>
            </a:pPr>
            <a:r>
              <a:rPr lang="pt-BR" dirty="0" smtClean="0"/>
              <a:t>Imagens</a:t>
            </a:r>
          </a:p>
          <a:p>
            <a:pPr lvl="1" algn="just">
              <a:spcAft>
                <a:spcPts val="600"/>
              </a:spcAft>
              <a:buClr>
                <a:srgbClr val="000000"/>
              </a:buClr>
            </a:pPr>
            <a:r>
              <a:rPr lang="pt-BR" dirty="0" smtClean="0"/>
              <a:t>Arquivo de som</a:t>
            </a:r>
          </a:p>
          <a:p>
            <a:pPr lvl="1" algn="just">
              <a:spcAft>
                <a:spcPts val="600"/>
              </a:spcAft>
              <a:buClr>
                <a:srgbClr val="000000"/>
              </a:buClr>
            </a:pPr>
            <a:r>
              <a:rPr lang="pt-BR" dirty="0" smtClean="0"/>
              <a:t>Arquivo PDF</a:t>
            </a:r>
          </a:p>
          <a:p>
            <a:pPr lvl="1" algn="just">
              <a:spcAft>
                <a:spcPts val="600"/>
              </a:spcAft>
              <a:buClr>
                <a:srgbClr val="000000"/>
              </a:buClr>
            </a:pPr>
            <a:r>
              <a:rPr lang="pt-BR" dirty="0" smtClean="0"/>
              <a:t>...</a:t>
            </a:r>
          </a:p>
          <a:p>
            <a:pPr lvl="1" algn="just">
              <a:spcAft>
                <a:spcPts val="600"/>
              </a:spcAft>
              <a:buClr>
                <a:srgbClr val="000000"/>
              </a:buClr>
            </a:pPr>
            <a:r>
              <a:rPr lang="pt-BR" dirty="0" smtClean="0"/>
              <a:t>“404 </a:t>
            </a:r>
            <a:r>
              <a:rPr lang="pt-BR" dirty="0" err="1" smtClean="0"/>
              <a:t>Not</a:t>
            </a:r>
            <a:r>
              <a:rPr lang="pt-BR" dirty="0" smtClean="0"/>
              <a:t> </a:t>
            </a:r>
            <a:r>
              <a:rPr lang="pt-BR" dirty="0" err="1" smtClean="0"/>
              <a:t>Found</a:t>
            </a:r>
            <a:r>
              <a:rPr lang="pt-BR" dirty="0" smtClean="0"/>
              <a: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62</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298685241"/>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O que o cliente faz?</a:t>
            </a:r>
            <a:endParaRPr lang="pt-BR" dirty="0"/>
          </a:p>
        </p:txBody>
      </p:sp>
      <p:sp>
        <p:nvSpPr>
          <p:cNvPr id="9" name="Espaço Reservado para Conteúdo 8"/>
          <p:cNvSpPr>
            <a:spLocks noGrp="1"/>
          </p:cNvSpPr>
          <p:nvPr>
            <p:ph idx="1"/>
          </p:nvPr>
        </p:nvSpPr>
        <p:spPr>
          <a:xfrm>
            <a:off x="251520" y="1700808"/>
            <a:ext cx="7825680" cy="4699992"/>
          </a:xfrm>
        </p:spPr>
        <p:txBody>
          <a:bodyPr anchor="t">
            <a:normAutofit/>
          </a:bodyPr>
          <a:lstStyle/>
          <a:p>
            <a:pPr algn="just">
              <a:spcAft>
                <a:spcPts val="600"/>
              </a:spcAft>
              <a:buClr>
                <a:srgbClr val="000000"/>
              </a:buClr>
            </a:pPr>
            <a:r>
              <a:rPr lang="pt-BR" sz="2800" dirty="0" smtClean="0"/>
              <a:t>Um cliente web (navegador) permite ao usuário fazer solicitações ao servidor, exibindo o resultado pedido.</a:t>
            </a: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63</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2" name="Imagem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8671" y="2840965"/>
            <a:ext cx="5677705" cy="3828395"/>
          </a:xfrm>
          <a:prstGeom prst="rect">
            <a:avLst/>
          </a:prstGeom>
        </p:spPr>
      </p:pic>
    </p:spTree>
    <p:extLst>
      <p:ext uri="{BB962C8B-B14F-4D97-AF65-F5344CB8AC3E}">
        <p14:creationId xmlns:p14="http://schemas.microsoft.com/office/powerpoint/2010/main" val="218432189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O que é o protocolo HTTP?</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i="1" dirty="0" err="1" smtClean="0"/>
              <a:t>HyperText</a:t>
            </a:r>
            <a:r>
              <a:rPr lang="pt-BR" i="1" dirty="0" smtClean="0"/>
              <a:t> </a:t>
            </a:r>
            <a:r>
              <a:rPr lang="pt-BR" i="1" dirty="0" err="1" smtClean="0"/>
              <a:t>Transfer</a:t>
            </a:r>
            <a:r>
              <a:rPr lang="pt-BR" i="1" dirty="0" smtClean="0"/>
              <a:t> </a:t>
            </a:r>
            <a:r>
              <a:rPr lang="pt-BR" i="1" dirty="0" err="1" smtClean="0"/>
              <a:t>Protocol</a:t>
            </a:r>
            <a:r>
              <a:rPr lang="pt-BR" dirty="0" smtClean="0"/>
              <a:t>: é um protocolo de rede que tem características específicas para web, mas depende do TCP/IP para obter a solicitação e a resposta completa de um lugar para o outro.</a:t>
            </a:r>
          </a:p>
          <a:p>
            <a:pPr algn="just">
              <a:spcAft>
                <a:spcPts val="600"/>
              </a:spcAft>
              <a:buClr>
                <a:srgbClr val="000000"/>
              </a:buClr>
            </a:pPr>
            <a:r>
              <a:rPr lang="pt-BR" dirty="0" smtClean="0"/>
              <a:t>A estrutura de uma conversa HTTP é uma sequência simples de </a:t>
            </a:r>
            <a:r>
              <a:rPr lang="pt-BR" u="sng" dirty="0" smtClean="0"/>
              <a:t>solicitação </a:t>
            </a:r>
            <a:r>
              <a:rPr lang="pt-BR" dirty="0" smtClean="0"/>
              <a:t>e </a:t>
            </a:r>
            <a:r>
              <a:rPr lang="pt-BR" u="sng" dirty="0" smtClean="0"/>
              <a:t>resposta.</a:t>
            </a: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64</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2292603780"/>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Principais elementos do fluxo</a:t>
            </a:r>
            <a:endParaRPr lang="pt-BR" dirty="0"/>
          </a:p>
        </p:txBody>
      </p:sp>
      <p:sp>
        <p:nvSpPr>
          <p:cNvPr id="9" name="Espaço Reservado para Conteúdo 8"/>
          <p:cNvSpPr>
            <a:spLocks noGrp="1"/>
          </p:cNvSpPr>
          <p:nvPr>
            <p:ph idx="1"/>
          </p:nvPr>
        </p:nvSpPr>
        <p:spPr>
          <a:xfrm>
            <a:off x="251520" y="1700808"/>
            <a:ext cx="7825680" cy="4699992"/>
          </a:xfrm>
        </p:spPr>
        <p:txBody>
          <a:bodyPr numCol="2" anchor="ctr">
            <a:normAutofit/>
          </a:bodyPr>
          <a:lstStyle/>
          <a:p>
            <a:pPr algn="just">
              <a:spcAft>
                <a:spcPts val="600"/>
              </a:spcAft>
              <a:buClr>
                <a:srgbClr val="000000"/>
              </a:buClr>
            </a:pPr>
            <a:r>
              <a:rPr lang="pt-BR" dirty="0" smtClean="0"/>
              <a:t>Solicitação:</a:t>
            </a:r>
          </a:p>
          <a:p>
            <a:pPr lvl="1" algn="just">
              <a:spcAft>
                <a:spcPts val="600"/>
              </a:spcAft>
              <a:buClr>
                <a:srgbClr val="000000"/>
              </a:buClr>
            </a:pPr>
            <a:r>
              <a:rPr lang="pt-BR" dirty="0" smtClean="0"/>
              <a:t>O método HTTP (a ação a ser executada)</a:t>
            </a:r>
          </a:p>
          <a:p>
            <a:pPr lvl="1" algn="just">
              <a:spcAft>
                <a:spcPts val="600"/>
              </a:spcAft>
              <a:buClr>
                <a:srgbClr val="000000"/>
              </a:buClr>
            </a:pPr>
            <a:r>
              <a:rPr lang="pt-BR" dirty="0" smtClean="0"/>
              <a:t>A página que será acessada (uma URL)</a:t>
            </a:r>
          </a:p>
          <a:p>
            <a:pPr lvl="1" algn="just">
              <a:spcAft>
                <a:spcPts val="600"/>
              </a:spcAft>
              <a:buClr>
                <a:srgbClr val="000000"/>
              </a:buClr>
            </a:pPr>
            <a:r>
              <a:rPr lang="pt-BR" dirty="0" smtClean="0"/>
              <a:t>Os parâmetros do formulário (como argumentos para um método)</a:t>
            </a:r>
          </a:p>
          <a:p>
            <a:pPr lvl="1" algn="just">
              <a:spcAft>
                <a:spcPts val="600"/>
              </a:spcAft>
              <a:buClr>
                <a:srgbClr val="000000"/>
              </a:buClr>
            </a:pPr>
            <a:endParaRPr lang="pt-BR" dirty="0"/>
          </a:p>
          <a:p>
            <a:pPr lvl="1" algn="just">
              <a:spcAft>
                <a:spcPts val="600"/>
              </a:spcAft>
              <a:buClr>
                <a:srgbClr val="000000"/>
              </a:buClr>
            </a:pPr>
            <a:endParaRPr lang="pt-BR" dirty="0" smtClean="0"/>
          </a:p>
          <a:p>
            <a:pPr lvl="1" algn="just">
              <a:spcAft>
                <a:spcPts val="600"/>
              </a:spcAft>
              <a:buClr>
                <a:srgbClr val="000000"/>
              </a:buClr>
            </a:pPr>
            <a:endParaRPr lang="pt-BR" dirty="0"/>
          </a:p>
          <a:p>
            <a:pPr lvl="1" algn="just">
              <a:spcAft>
                <a:spcPts val="600"/>
              </a:spcAft>
              <a:buClr>
                <a:srgbClr val="000000"/>
              </a:buClr>
            </a:pPr>
            <a:r>
              <a:rPr lang="pt-BR" dirty="0" smtClean="0"/>
              <a:t>Resposta:</a:t>
            </a:r>
          </a:p>
          <a:p>
            <a:pPr lvl="2" algn="just">
              <a:spcAft>
                <a:spcPts val="600"/>
              </a:spcAft>
              <a:buClr>
                <a:srgbClr val="000000"/>
              </a:buClr>
            </a:pPr>
            <a:r>
              <a:rPr lang="pt-BR" dirty="0" smtClean="0"/>
              <a:t>Um código de status (no caso de uma solicitação bem sucedida)</a:t>
            </a:r>
          </a:p>
          <a:p>
            <a:pPr lvl="2" algn="just">
              <a:spcAft>
                <a:spcPts val="600"/>
              </a:spcAft>
              <a:buClr>
                <a:srgbClr val="000000"/>
              </a:buClr>
            </a:pPr>
            <a:r>
              <a:rPr lang="pt-BR" dirty="0" smtClean="0"/>
              <a:t>Tipo de conteúdo (texto, imagem, HTML, </a:t>
            </a:r>
            <a:r>
              <a:rPr lang="pt-BR" dirty="0" err="1" smtClean="0"/>
              <a:t>etc</a:t>
            </a:r>
            <a:r>
              <a:rPr lang="pt-BR" dirty="0" smtClean="0"/>
              <a:t>)</a:t>
            </a:r>
          </a:p>
          <a:p>
            <a:pPr lvl="2" algn="just">
              <a:spcAft>
                <a:spcPts val="600"/>
              </a:spcAft>
              <a:buClr>
                <a:srgbClr val="000000"/>
              </a:buClr>
            </a:pPr>
            <a:r>
              <a:rPr lang="pt-BR" dirty="0" smtClean="0"/>
              <a:t>O conteúdo (o HTML real, a imagem, </a:t>
            </a:r>
            <a:r>
              <a:rPr lang="pt-BR" dirty="0" err="1" smtClean="0"/>
              <a:t>etc</a:t>
            </a:r>
            <a:r>
              <a:rPr lang="pt-BR" dirty="0" smtClean="0"/>
              <a: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65</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183083622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Principais elementos do fluxo</a:t>
            </a:r>
            <a:endParaRPr lang="pt-BR" dirty="0"/>
          </a:p>
        </p:txBody>
      </p:sp>
      <p:sp>
        <p:nvSpPr>
          <p:cNvPr id="9" name="Espaço Reservado para Conteúdo 8"/>
          <p:cNvSpPr>
            <a:spLocks noGrp="1"/>
          </p:cNvSpPr>
          <p:nvPr>
            <p:ph idx="1"/>
          </p:nvPr>
        </p:nvSpPr>
        <p:spPr>
          <a:xfrm>
            <a:off x="251520" y="1700808"/>
            <a:ext cx="7825680" cy="4699992"/>
          </a:xfrm>
        </p:spPr>
        <p:txBody>
          <a:bodyPr numCol="2" anchor="ctr">
            <a:normAutofit/>
          </a:bodyPr>
          <a:lstStyle/>
          <a:p>
            <a:pPr algn="just">
              <a:spcAft>
                <a:spcPts val="600"/>
              </a:spcAft>
              <a:buClr>
                <a:srgbClr val="000000"/>
              </a:buClr>
            </a:pPr>
            <a:r>
              <a:rPr lang="pt-BR" dirty="0" smtClean="0"/>
              <a:t>Solicitação:</a:t>
            </a:r>
          </a:p>
          <a:p>
            <a:pPr lvl="1" algn="just">
              <a:spcAft>
                <a:spcPts val="600"/>
              </a:spcAft>
              <a:buClr>
                <a:srgbClr val="000000"/>
              </a:buClr>
            </a:pPr>
            <a:r>
              <a:rPr lang="pt-BR" dirty="0" smtClean="0"/>
              <a:t>GET/POST</a:t>
            </a:r>
          </a:p>
          <a:p>
            <a:pPr lvl="1" algn="just">
              <a:spcAft>
                <a:spcPts val="600"/>
              </a:spcAft>
              <a:buClr>
                <a:srgbClr val="000000"/>
              </a:buClr>
            </a:pPr>
            <a:r>
              <a:rPr lang="pt-BR" dirty="0" smtClean="0">
                <a:hlinkClick r:id="rId2" action="ppaction://hlinkfile"/>
              </a:rPr>
              <a:t>www.google.com</a:t>
            </a:r>
            <a:endParaRPr lang="pt-BR" dirty="0" smtClean="0"/>
          </a:p>
          <a:p>
            <a:pPr lvl="1" algn="just">
              <a:spcAft>
                <a:spcPts val="600"/>
              </a:spcAft>
              <a:buClr>
                <a:srgbClr val="000000"/>
              </a:buClr>
            </a:pPr>
            <a:r>
              <a:rPr lang="pt-BR" dirty="0" err="1" smtClean="0"/>
              <a:t>ie</a:t>
            </a:r>
            <a:r>
              <a:rPr lang="pt-BR" dirty="0" smtClean="0"/>
              <a:t>=UTF-8</a:t>
            </a:r>
          </a:p>
          <a:p>
            <a:pPr marL="411480" lvl="1" indent="0" algn="just">
              <a:spcAft>
                <a:spcPts val="600"/>
              </a:spcAft>
              <a:buClr>
                <a:srgbClr val="000000"/>
              </a:buClr>
              <a:buNone/>
            </a:pPr>
            <a:r>
              <a:rPr lang="pt-BR" dirty="0"/>
              <a:t> </a:t>
            </a:r>
            <a:r>
              <a:rPr lang="pt-BR" dirty="0" smtClean="0"/>
              <a:t>   &amp;</a:t>
            </a:r>
            <a:r>
              <a:rPr lang="pt-BR" dirty="0" err="1" smtClean="0"/>
              <a:t>oe</a:t>
            </a:r>
            <a:r>
              <a:rPr lang="pt-BR" dirty="0" smtClean="0"/>
              <a:t>=UTF-8</a:t>
            </a:r>
          </a:p>
          <a:p>
            <a:pPr marL="411480" lvl="1" indent="0" algn="just">
              <a:spcAft>
                <a:spcPts val="600"/>
              </a:spcAft>
              <a:buClr>
                <a:srgbClr val="000000"/>
              </a:buClr>
              <a:buNone/>
            </a:pPr>
            <a:r>
              <a:rPr lang="pt-BR" dirty="0" smtClean="0"/>
              <a:t>    &amp;hl=</a:t>
            </a:r>
            <a:r>
              <a:rPr lang="pt-BR" dirty="0" err="1" smtClean="0"/>
              <a:t>pt</a:t>
            </a:r>
            <a:r>
              <a:rPr lang="pt-BR" dirty="0" smtClean="0"/>
              <a:t>-BR</a:t>
            </a:r>
          </a:p>
          <a:p>
            <a:pPr marL="411480" lvl="1" indent="0" algn="just">
              <a:spcAft>
                <a:spcPts val="600"/>
              </a:spcAft>
              <a:buClr>
                <a:srgbClr val="000000"/>
              </a:buClr>
              <a:buNone/>
            </a:pPr>
            <a:r>
              <a:rPr lang="pt-BR" dirty="0"/>
              <a:t> </a:t>
            </a:r>
            <a:r>
              <a:rPr lang="pt-BR" dirty="0" smtClean="0"/>
              <a:t>   &amp;</a:t>
            </a:r>
            <a:r>
              <a:rPr lang="pt-BR" dirty="0" err="1" smtClean="0"/>
              <a:t>tab</a:t>
            </a:r>
            <a:r>
              <a:rPr lang="pt-BR" dirty="0" smtClean="0"/>
              <a:t>=</a:t>
            </a:r>
            <a:r>
              <a:rPr lang="pt-BR" dirty="0" err="1" smtClean="0"/>
              <a:t>wi</a:t>
            </a:r>
            <a:endParaRPr lang="pt-BR" dirty="0" smtClean="0"/>
          </a:p>
          <a:p>
            <a:pPr lvl="1" algn="just">
              <a:spcAft>
                <a:spcPts val="600"/>
              </a:spcAft>
              <a:buClr>
                <a:srgbClr val="000000"/>
              </a:buClr>
            </a:pPr>
            <a:endParaRPr lang="pt-BR" dirty="0"/>
          </a:p>
          <a:p>
            <a:pPr lvl="1" algn="just">
              <a:spcAft>
                <a:spcPts val="600"/>
              </a:spcAft>
              <a:buClr>
                <a:srgbClr val="000000"/>
              </a:buClr>
            </a:pPr>
            <a:endParaRPr lang="pt-BR" dirty="0" smtClean="0"/>
          </a:p>
          <a:p>
            <a:pPr lvl="1" algn="just">
              <a:spcAft>
                <a:spcPts val="600"/>
              </a:spcAft>
              <a:buClr>
                <a:srgbClr val="000000"/>
              </a:buClr>
            </a:pPr>
            <a:endParaRPr lang="pt-BR" dirty="0"/>
          </a:p>
          <a:p>
            <a:pPr lvl="1" algn="just">
              <a:spcAft>
                <a:spcPts val="600"/>
              </a:spcAft>
              <a:buClr>
                <a:srgbClr val="000000"/>
              </a:buClr>
            </a:pPr>
            <a:r>
              <a:rPr lang="pt-BR" dirty="0" smtClean="0"/>
              <a:t>Resposta:</a:t>
            </a:r>
          </a:p>
          <a:p>
            <a:pPr lvl="2" algn="just">
              <a:spcAft>
                <a:spcPts val="600"/>
              </a:spcAft>
              <a:buClr>
                <a:srgbClr val="000000"/>
              </a:buClr>
            </a:pPr>
            <a:r>
              <a:rPr lang="pt-BR" dirty="0" smtClean="0"/>
              <a:t>200 – </a:t>
            </a:r>
            <a:r>
              <a:rPr lang="pt-BR" i="1" dirty="0" err="1" smtClean="0"/>
              <a:t>Success</a:t>
            </a:r>
            <a:endParaRPr lang="pt-BR" i="1" dirty="0" smtClean="0"/>
          </a:p>
          <a:p>
            <a:pPr marL="777240" lvl="2" indent="0" algn="just">
              <a:spcAft>
                <a:spcPts val="600"/>
              </a:spcAft>
              <a:buClr>
                <a:srgbClr val="000000"/>
              </a:buClr>
              <a:buNone/>
            </a:pPr>
            <a:r>
              <a:rPr lang="pt-BR" i="1" dirty="0"/>
              <a:t> </a:t>
            </a:r>
            <a:r>
              <a:rPr lang="pt-BR" i="1" dirty="0" smtClean="0"/>
              <a:t>   </a:t>
            </a:r>
            <a:r>
              <a:rPr lang="pt-BR" dirty="0" smtClean="0"/>
              <a:t>400 – </a:t>
            </a:r>
            <a:r>
              <a:rPr lang="pt-BR" i="1" dirty="0" err="1" smtClean="0"/>
              <a:t>Bad</a:t>
            </a:r>
            <a:r>
              <a:rPr lang="pt-BR" i="1" dirty="0" smtClean="0"/>
              <a:t> </a:t>
            </a:r>
            <a:r>
              <a:rPr lang="pt-BR" i="1" dirty="0" err="1" smtClean="0"/>
              <a:t>request</a:t>
            </a:r>
            <a:endParaRPr lang="pt-BR" i="1" dirty="0" smtClean="0"/>
          </a:p>
          <a:p>
            <a:pPr lvl="2" algn="just">
              <a:spcAft>
                <a:spcPts val="600"/>
              </a:spcAft>
              <a:buClr>
                <a:srgbClr val="000000"/>
              </a:buClr>
            </a:pPr>
            <a:r>
              <a:rPr lang="pt-BR" dirty="0" err="1" smtClean="0"/>
              <a:t>text</a:t>
            </a:r>
            <a:r>
              <a:rPr lang="pt-BR" dirty="0" smtClean="0"/>
              <a:t>/</a:t>
            </a:r>
            <a:r>
              <a:rPr lang="pt-BR" dirty="0" err="1" smtClean="0"/>
              <a:t>html</a:t>
            </a:r>
            <a:endParaRPr lang="pt-BR" dirty="0" smtClean="0"/>
          </a:p>
          <a:p>
            <a:pPr marL="777240" lvl="2" indent="0" algn="just">
              <a:spcAft>
                <a:spcPts val="600"/>
              </a:spcAft>
              <a:buClr>
                <a:srgbClr val="000000"/>
              </a:buClr>
              <a:buNone/>
            </a:pPr>
            <a:r>
              <a:rPr lang="pt-BR" dirty="0"/>
              <a:t> </a:t>
            </a:r>
            <a:r>
              <a:rPr lang="pt-BR" dirty="0" smtClean="0"/>
              <a:t>    </a:t>
            </a:r>
            <a:r>
              <a:rPr lang="pt-BR" dirty="0" err="1" smtClean="0"/>
              <a:t>image</a:t>
            </a:r>
            <a:r>
              <a:rPr lang="pt-BR" dirty="0" smtClean="0"/>
              <a:t>/</a:t>
            </a:r>
            <a:r>
              <a:rPr lang="pt-BR" dirty="0" err="1" smtClean="0"/>
              <a:t>jpeg</a:t>
            </a: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66</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92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4168" y="4808916"/>
            <a:ext cx="2052414" cy="1826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5396279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Conteúdo da solicitação</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dirty="0" smtClean="0"/>
              <a:t>GET:</a:t>
            </a:r>
          </a:p>
          <a:p>
            <a:pPr lvl="1" algn="just">
              <a:spcAft>
                <a:spcPts val="600"/>
              </a:spcAft>
              <a:buClr>
                <a:srgbClr val="000000"/>
              </a:buClr>
            </a:pPr>
            <a:r>
              <a:rPr lang="pt-BR" dirty="0" smtClean="0"/>
              <a:t>É o método mais simples do HTTP</a:t>
            </a:r>
          </a:p>
          <a:p>
            <a:pPr lvl="1" algn="just">
              <a:spcAft>
                <a:spcPts val="600"/>
              </a:spcAft>
              <a:buClr>
                <a:srgbClr val="000000"/>
              </a:buClr>
            </a:pPr>
            <a:r>
              <a:rPr lang="pt-BR" dirty="0" smtClean="0"/>
              <a:t>Solicita um recurso ao servidor</a:t>
            </a:r>
          </a:p>
          <a:p>
            <a:pPr algn="just">
              <a:spcAft>
                <a:spcPts val="600"/>
              </a:spcAft>
              <a:buClr>
                <a:srgbClr val="000000"/>
              </a:buClr>
            </a:pPr>
            <a:r>
              <a:rPr lang="pt-BR" dirty="0" smtClean="0"/>
              <a:t>Post</a:t>
            </a:r>
          </a:p>
          <a:p>
            <a:pPr lvl="1" algn="just">
              <a:spcAft>
                <a:spcPts val="600"/>
              </a:spcAft>
              <a:buClr>
                <a:srgbClr val="000000"/>
              </a:buClr>
            </a:pPr>
            <a:r>
              <a:rPr lang="pt-BR" dirty="0" smtClean="0"/>
              <a:t>Solicitação mais poderosa</a:t>
            </a:r>
          </a:p>
          <a:p>
            <a:pPr lvl="1" algn="just">
              <a:spcAft>
                <a:spcPts val="600"/>
              </a:spcAft>
              <a:buClr>
                <a:srgbClr val="000000"/>
              </a:buClr>
            </a:pPr>
            <a:r>
              <a:rPr lang="pt-BR" dirty="0" smtClean="0"/>
              <a:t>Solicita e pode enviar dados do usuário</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67</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83862078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Posso enviar dados com GET?</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68</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3" name="Espaço Reservado para Conteúdo 2"/>
          <p:cNvSpPr>
            <a:spLocks noGrp="1"/>
          </p:cNvSpPr>
          <p:nvPr>
            <p:ph idx="1"/>
          </p:nvPr>
        </p:nvSpPr>
        <p:spPr/>
        <p:txBody>
          <a:bodyPr/>
          <a:lstStyle/>
          <a:p>
            <a:endParaRPr lang="pt-BR"/>
          </a:p>
        </p:txBody>
      </p:sp>
    </p:spTree>
    <p:extLst>
      <p:ext uri="{BB962C8B-B14F-4D97-AF65-F5344CB8AC3E}">
        <p14:creationId xmlns:p14="http://schemas.microsoft.com/office/powerpoint/2010/main" val="3962191343"/>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Posso enviar dados com GET?</a:t>
            </a:r>
            <a:endParaRPr lang="pt-BR" dirty="0"/>
          </a:p>
        </p:txBody>
      </p:sp>
      <p:sp>
        <p:nvSpPr>
          <p:cNvPr id="9" name="Espaço Reservado para Conteúdo 8"/>
          <p:cNvSpPr>
            <a:spLocks noGrp="1"/>
          </p:cNvSpPr>
          <p:nvPr>
            <p:ph idx="1"/>
          </p:nvPr>
        </p:nvSpPr>
        <p:spPr>
          <a:xfrm>
            <a:off x="251520" y="1700808"/>
            <a:ext cx="7825680" cy="4699992"/>
          </a:xfrm>
        </p:spPr>
        <p:txBody>
          <a:bodyPr anchor="t">
            <a:normAutofit/>
          </a:bodyPr>
          <a:lstStyle/>
          <a:p>
            <a:pPr algn="just">
              <a:spcAft>
                <a:spcPts val="600"/>
              </a:spcAft>
              <a:buClr>
                <a:srgbClr val="000000"/>
              </a:buClr>
            </a:pPr>
            <a:r>
              <a:rPr lang="pt-BR" dirty="0" smtClean="0"/>
              <a:t>Sim, mas...</a:t>
            </a:r>
          </a:p>
          <a:p>
            <a:pPr lvl="1" algn="just">
              <a:spcAft>
                <a:spcPts val="600"/>
              </a:spcAft>
              <a:buClr>
                <a:srgbClr val="000000"/>
              </a:buClr>
            </a:pPr>
            <a:r>
              <a:rPr lang="pt-BR" dirty="0" smtClean="0"/>
              <a:t>O total de caracteres é limitado (dependendo do servidor)</a:t>
            </a:r>
          </a:p>
          <a:p>
            <a:pPr lvl="1" algn="just">
              <a:spcAft>
                <a:spcPts val="600"/>
              </a:spcAft>
              <a:buClr>
                <a:srgbClr val="000000"/>
              </a:buClr>
            </a:pPr>
            <a:r>
              <a:rPr lang="pt-BR" dirty="0" smtClean="0"/>
              <a:t>Os dados são “anexados ” na URL</a:t>
            </a:r>
          </a:p>
          <a:p>
            <a:pPr lvl="1" algn="just">
              <a:spcAft>
                <a:spcPts val="600"/>
              </a:spcAft>
              <a:buClr>
                <a:srgbClr val="000000"/>
              </a:buClr>
            </a:pPr>
            <a:r>
              <a:rPr lang="pt-BR" dirty="0" smtClean="0"/>
              <a:t>Falta segurança nas informações</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69</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7506" y="3577927"/>
            <a:ext cx="5238750" cy="3019425"/>
          </a:xfrm>
          <a:prstGeom prst="rect">
            <a:avLst/>
          </a:prstGeom>
        </p:spPr>
      </p:pic>
    </p:spTree>
    <p:extLst>
      <p:ext uri="{BB962C8B-B14F-4D97-AF65-F5344CB8AC3E}">
        <p14:creationId xmlns:p14="http://schemas.microsoft.com/office/powerpoint/2010/main" val="2888594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Arquitetura em Aplicações</a:t>
            </a:r>
            <a:br>
              <a:rPr lang="pt-BR" dirty="0" smtClean="0"/>
            </a:br>
            <a:r>
              <a:rPr lang="pt-BR" dirty="0" smtClean="0"/>
              <a:t>Cliente/Servidor</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a:bodyPr>
          <a:lstStyle/>
          <a:p>
            <a:pPr algn="just">
              <a:lnSpc>
                <a:spcPts val="3000"/>
              </a:lnSpc>
              <a:spcAft>
                <a:spcPts val="1200"/>
              </a:spcAft>
              <a:buClr>
                <a:schemeClr val="tx1"/>
              </a:buClr>
            </a:pPr>
            <a:r>
              <a:rPr lang="pt-BR" sz="2800" b="1" dirty="0" smtClean="0"/>
              <a:t>Arquitetura em duas camadas</a:t>
            </a:r>
          </a:p>
          <a:p>
            <a:pPr lvl="1" algn="just">
              <a:lnSpc>
                <a:spcPts val="3000"/>
              </a:lnSpc>
              <a:spcAft>
                <a:spcPts val="1200"/>
              </a:spcAft>
              <a:buClr>
                <a:schemeClr val="tx1"/>
              </a:buClr>
            </a:pPr>
            <a:r>
              <a:rPr lang="pt-BR" sz="2600" dirty="0" smtClean="0"/>
              <a:t>Utilizadas no início da implantação do modelo Cliente/Servidor;</a:t>
            </a:r>
          </a:p>
          <a:p>
            <a:pPr lvl="1" algn="just">
              <a:lnSpc>
                <a:spcPts val="3000"/>
              </a:lnSpc>
              <a:spcAft>
                <a:spcPts val="1200"/>
              </a:spcAft>
              <a:buClr>
                <a:schemeClr val="tx1"/>
              </a:buClr>
            </a:pPr>
            <a:r>
              <a:rPr lang="pt-BR" sz="2600" dirty="0" smtClean="0"/>
              <a:t>A aplicação cliente é responsável pelas funções:</a:t>
            </a:r>
          </a:p>
          <a:p>
            <a:pPr lvl="2" algn="just">
              <a:lnSpc>
                <a:spcPts val="3000"/>
              </a:lnSpc>
              <a:spcAft>
                <a:spcPts val="1200"/>
              </a:spcAft>
              <a:buClr>
                <a:schemeClr val="tx1"/>
              </a:buClr>
            </a:pPr>
            <a:r>
              <a:rPr lang="pt-BR" sz="2400" dirty="0" smtClean="0"/>
              <a:t>Apresentação;</a:t>
            </a:r>
          </a:p>
          <a:p>
            <a:pPr lvl="2" algn="just">
              <a:lnSpc>
                <a:spcPts val="3000"/>
              </a:lnSpc>
              <a:spcAft>
                <a:spcPts val="1200"/>
              </a:spcAft>
              <a:buClr>
                <a:schemeClr val="tx1"/>
              </a:buClr>
            </a:pPr>
            <a:r>
              <a:rPr lang="pt-BR" sz="2400" dirty="0" smtClean="0"/>
              <a:t>Lógica de negócio.</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175608054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Mensagens HTTP</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dirty="0" smtClean="0"/>
              <a:t>GET e Post são mensagens HTTP</a:t>
            </a:r>
          </a:p>
          <a:p>
            <a:pPr algn="just">
              <a:spcAft>
                <a:spcPts val="600"/>
              </a:spcAft>
              <a:buClr>
                <a:srgbClr val="000000"/>
              </a:buClr>
            </a:pPr>
            <a:endParaRPr lang="pt-BR" dirty="0"/>
          </a:p>
          <a:p>
            <a:pPr algn="just">
              <a:spcAft>
                <a:spcPts val="600"/>
              </a:spcAft>
              <a:buClr>
                <a:srgbClr val="000000"/>
              </a:buClr>
            </a:pPr>
            <a:r>
              <a:rPr lang="pt-BR" dirty="0" smtClean="0"/>
              <a:t>Mensagens HTTP são compostas de:</a:t>
            </a:r>
          </a:p>
          <a:p>
            <a:pPr lvl="1" algn="just">
              <a:spcAft>
                <a:spcPts val="600"/>
              </a:spcAft>
              <a:buClr>
                <a:srgbClr val="000000"/>
              </a:buClr>
            </a:pPr>
            <a:r>
              <a:rPr lang="pt-BR" dirty="0" smtClean="0"/>
              <a:t>Linha inicial</a:t>
            </a:r>
          </a:p>
          <a:p>
            <a:pPr lvl="1" algn="just">
              <a:spcAft>
                <a:spcPts val="600"/>
              </a:spcAft>
              <a:buClr>
                <a:srgbClr val="000000"/>
              </a:buClr>
            </a:pPr>
            <a:r>
              <a:rPr lang="pt-BR" dirty="0" smtClean="0"/>
              <a:t>Zero ou mais campos de cabeçalho</a:t>
            </a:r>
          </a:p>
          <a:p>
            <a:pPr lvl="1" algn="just">
              <a:spcAft>
                <a:spcPts val="600"/>
              </a:spcAft>
              <a:buClr>
                <a:srgbClr val="000000"/>
              </a:buClr>
            </a:pPr>
            <a:r>
              <a:rPr lang="pt-BR" dirty="0" smtClean="0"/>
              <a:t>Linha vazia que indica o fim do cabeçalho</a:t>
            </a:r>
          </a:p>
          <a:p>
            <a:pPr lvl="1" algn="just">
              <a:spcAft>
                <a:spcPts val="600"/>
              </a:spcAft>
              <a:buClr>
                <a:srgbClr val="000000"/>
              </a:buClr>
            </a:pPr>
            <a:r>
              <a:rPr lang="pt-BR" dirty="0" smtClean="0"/>
              <a:t>Opcionalmente, contém um corpo de conteúdo</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70</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41004267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Mensagens HTTP</a:t>
            </a:r>
            <a:endParaRPr lang="pt-BR" dirty="0"/>
          </a:p>
        </p:txBody>
      </p:sp>
      <p:sp>
        <p:nvSpPr>
          <p:cNvPr id="9" name="Espaço Reservado para Conteúdo 8"/>
          <p:cNvSpPr>
            <a:spLocks noGrp="1"/>
          </p:cNvSpPr>
          <p:nvPr>
            <p:ph idx="1"/>
          </p:nvPr>
        </p:nvSpPr>
        <p:spPr>
          <a:xfrm>
            <a:off x="251520" y="1700808"/>
            <a:ext cx="7825680" cy="4699992"/>
          </a:xfrm>
        </p:spPr>
        <p:txBody>
          <a:bodyPr anchor="t">
            <a:normAutofit/>
          </a:bodyPr>
          <a:lstStyle/>
          <a:p>
            <a:pPr algn="just">
              <a:spcAft>
                <a:spcPts val="600"/>
              </a:spcAft>
              <a:buClr>
                <a:srgbClr val="000000"/>
              </a:buClr>
            </a:pPr>
            <a:r>
              <a:rPr lang="pt-BR" dirty="0" smtClean="0"/>
              <a:t>Solicitação</a:t>
            </a:r>
          </a:p>
          <a:p>
            <a:pPr algn="just">
              <a:spcAft>
                <a:spcPts val="600"/>
              </a:spcAft>
              <a:buClr>
                <a:srgbClr val="000000"/>
              </a:buClr>
            </a:pPr>
            <a:endParaRPr lang="pt-BR" dirty="0" smtClean="0"/>
          </a:p>
          <a:p>
            <a:pPr algn="just">
              <a:spcAft>
                <a:spcPts val="600"/>
              </a:spcAft>
              <a:buClr>
                <a:srgbClr val="000000"/>
              </a:buClr>
            </a:pPr>
            <a:endParaRPr lang="pt-BR" dirty="0"/>
          </a:p>
          <a:p>
            <a:pPr algn="just">
              <a:spcAft>
                <a:spcPts val="600"/>
              </a:spcAft>
              <a:buClr>
                <a:srgbClr val="000000"/>
              </a:buClr>
            </a:pPr>
            <a:endParaRPr lang="pt-BR" dirty="0" smtClean="0"/>
          </a:p>
          <a:p>
            <a:pPr algn="just">
              <a:spcAft>
                <a:spcPts val="600"/>
              </a:spcAft>
              <a:buClr>
                <a:srgbClr val="000000"/>
              </a:buClr>
            </a:pPr>
            <a:endParaRPr lang="pt-BR" dirty="0"/>
          </a:p>
          <a:p>
            <a:pPr algn="just">
              <a:spcAft>
                <a:spcPts val="600"/>
              </a:spcAft>
              <a:buClr>
                <a:srgbClr val="000000"/>
              </a:buClr>
            </a:pPr>
            <a:r>
              <a:rPr lang="pt-BR" dirty="0" smtClean="0"/>
              <a:t>Resposta</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71</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2060848"/>
            <a:ext cx="5391150" cy="198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528" y="4653136"/>
            <a:ext cx="7898534" cy="1792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3029870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Anatomia de uma Solicitação HTTP GET</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72</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40" y="1628800"/>
            <a:ext cx="5785676" cy="1844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7" name="Picture 3"/>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696428" y="4038690"/>
            <a:ext cx="6935168" cy="1838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25176576"/>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Anatomia de uma Solicitação HTTP POST</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73</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3728" y="1772816"/>
            <a:ext cx="3981450" cy="144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Espaço Reservado para Conteúdo 1"/>
          <p:cNvSpPr>
            <a:spLocks noGrp="1"/>
          </p:cNvSpPr>
          <p:nvPr>
            <p:ph idx="1"/>
          </p:nvPr>
        </p:nvSpPr>
        <p:spPr/>
        <p:txBody>
          <a:bodyPr/>
          <a:lstStyle/>
          <a:p>
            <a:endParaRPr lang="pt-BR" dirty="0"/>
          </a:p>
        </p:txBody>
      </p:sp>
      <p:pic>
        <p:nvPicPr>
          <p:cNvPr id="1229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3656" y="3304753"/>
            <a:ext cx="4295775" cy="3076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aixaDeTexto 2"/>
          <p:cNvSpPr txBox="1"/>
          <p:nvPr/>
        </p:nvSpPr>
        <p:spPr>
          <a:xfrm>
            <a:off x="2123728" y="6345614"/>
            <a:ext cx="2907655" cy="369332"/>
          </a:xfrm>
          <a:prstGeom prst="rect">
            <a:avLst/>
          </a:prstGeom>
          <a:noFill/>
        </p:spPr>
        <p:txBody>
          <a:bodyPr wrap="none" rtlCol="0">
            <a:spAutoFit/>
          </a:bodyPr>
          <a:lstStyle/>
          <a:p>
            <a:r>
              <a:rPr lang="pt-BR" dirty="0" smtClean="0"/>
              <a:t>Parâmetros no final do corpo</a:t>
            </a:r>
            <a:endParaRPr lang="pt-BR" dirty="0"/>
          </a:p>
        </p:txBody>
      </p:sp>
    </p:spTree>
    <p:extLst>
      <p:ext uri="{BB962C8B-B14F-4D97-AF65-F5344CB8AC3E}">
        <p14:creationId xmlns:p14="http://schemas.microsoft.com/office/powerpoint/2010/main" val="3857550021"/>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Resposta HTTP</a:t>
            </a:r>
            <a:endParaRPr lang="pt-BR" dirty="0"/>
          </a:p>
        </p:txBody>
      </p:sp>
      <p:sp>
        <p:nvSpPr>
          <p:cNvPr id="9" name="Espaço Reservado para Conteúdo 8"/>
          <p:cNvSpPr>
            <a:spLocks noGrp="1"/>
          </p:cNvSpPr>
          <p:nvPr>
            <p:ph idx="1"/>
          </p:nvPr>
        </p:nvSpPr>
        <p:spPr>
          <a:xfrm>
            <a:off x="251520" y="1700808"/>
            <a:ext cx="7825680" cy="4699992"/>
          </a:xfrm>
        </p:spPr>
        <p:txBody>
          <a:bodyPr anchor="t">
            <a:normAutofit/>
          </a:bodyPr>
          <a:lstStyle/>
          <a:p>
            <a:pPr algn="just">
              <a:spcAft>
                <a:spcPts val="600"/>
              </a:spcAft>
              <a:buClr>
                <a:srgbClr val="000000"/>
              </a:buClr>
            </a:pPr>
            <a:r>
              <a:rPr lang="pt-BR" dirty="0" smtClean="0"/>
              <a:t>Uma vez que o servidor recebeu e processou a requisição, ele deve retornar uma resposta HTTP ao cliente.</a:t>
            </a:r>
          </a:p>
          <a:p>
            <a:pPr algn="just">
              <a:spcAft>
                <a:spcPts val="600"/>
              </a:spcAft>
              <a:buClr>
                <a:srgbClr val="000000"/>
              </a:buClr>
            </a:pPr>
            <a:r>
              <a:rPr lang="pt-BR" dirty="0" smtClean="0"/>
              <a:t>A resposta consiste de</a:t>
            </a:r>
          </a:p>
          <a:p>
            <a:pPr lvl="1" algn="just">
              <a:spcAft>
                <a:spcPts val="600"/>
              </a:spcAft>
              <a:buClr>
                <a:srgbClr val="000000"/>
              </a:buClr>
            </a:pPr>
            <a:r>
              <a:rPr lang="pt-BR" dirty="0" smtClean="0"/>
              <a:t>Linha de status</a:t>
            </a:r>
          </a:p>
          <a:p>
            <a:pPr lvl="1" algn="just">
              <a:spcAft>
                <a:spcPts val="600"/>
              </a:spcAft>
              <a:buClr>
                <a:srgbClr val="000000"/>
              </a:buClr>
            </a:pPr>
            <a:r>
              <a:rPr lang="pt-BR" dirty="0" smtClean="0"/>
              <a:t>Zero ou mais campos de cabeçalho</a:t>
            </a:r>
          </a:p>
          <a:p>
            <a:pPr lvl="1" algn="just">
              <a:spcAft>
                <a:spcPts val="600"/>
              </a:spcAft>
              <a:buClr>
                <a:srgbClr val="000000"/>
              </a:buClr>
            </a:pPr>
            <a:r>
              <a:rPr lang="pt-BR" dirty="0" smtClean="0"/>
              <a:t>Linha vazia que indica o fim do cabeçalho</a:t>
            </a:r>
          </a:p>
          <a:p>
            <a:pPr lvl="1" algn="just">
              <a:spcAft>
                <a:spcPts val="600"/>
              </a:spcAft>
              <a:buClr>
                <a:srgbClr val="000000"/>
              </a:buClr>
            </a:pPr>
            <a:r>
              <a:rPr lang="pt-BR" dirty="0" smtClean="0"/>
              <a:t>Opcionalmente, contém um corpo de conteúdo</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74</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6439" y="4797152"/>
            <a:ext cx="7075921" cy="16365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8648406"/>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Anatomia de uma resposta HTTP</a:t>
            </a:r>
            <a:endParaRPr lang="pt-BR" dirty="0"/>
          </a:p>
        </p:txBody>
      </p:sp>
      <p:sp>
        <p:nvSpPr>
          <p:cNvPr id="9" name="Espaço Reservado para Conteúdo 8"/>
          <p:cNvSpPr>
            <a:spLocks noGrp="1"/>
          </p:cNvSpPr>
          <p:nvPr>
            <p:ph idx="1"/>
          </p:nvPr>
        </p:nvSpPr>
        <p:spPr>
          <a:xfrm>
            <a:off x="251520" y="1700808"/>
            <a:ext cx="7825680" cy="4699992"/>
          </a:xfrm>
        </p:spPr>
        <p:txBody>
          <a:bodyPr anchor="t">
            <a:normAutofit/>
          </a:bodyPr>
          <a:lstStyle/>
          <a:p>
            <a:pPr algn="just">
              <a:spcAft>
                <a:spcPts val="600"/>
              </a:spcAft>
              <a:buClr>
                <a:srgbClr val="000000"/>
              </a:buClr>
            </a:pP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75</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43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1816786"/>
            <a:ext cx="7416642" cy="46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2776608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Códigos de status mais comuns</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dirty="0" smtClean="0"/>
              <a:t>200 : OK</a:t>
            </a:r>
          </a:p>
          <a:p>
            <a:pPr algn="just">
              <a:spcAft>
                <a:spcPts val="600"/>
              </a:spcAft>
              <a:buClr>
                <a:srgbClr val="000000"/>
              </a:buClr>
            </a:pPr>
            <a:r>
              <a:rPr lang="pt-BR" dirty="0" smtClean="0"/>
              <a:t>400 : </a:t>
            </a:r>
            <a:r>
              <a:rPr lang="pt-BR" dirty="0" err="1" smtClean="0"/>
              <a:t>Bad</a:t>
            </a:r>
            <a:r>
              <a:rPr lang="pt-BR" dirty="0" smtClean="0"/>
              <a:t> </a:t>
            </a:r>
            <a:r>
              <a:rPr lang="pt-BR" dirty="0" err="1" smtClean="0"/>
              <a:t>Request</a:t>
            </a:r>
            <a:endParaRPr lang="pt-BR" dirty="0" smtClean="0"/>
          </a:p>
          <a:p>
            <a:pPr algn="just">
              <a:spcAft>
                <a:spcPts val="600"/>
              </a:spcAft>
              <a:buClr>
                <a:srgbClr val="000000"/>
              </a:buClr>
            </a:pPr>
            <a:r>
              <a:rPr lang="pt-BR" dirty="0" smtClean="0"/>
              <a:t>401: </a:t>
            </a:r>
            <a:r>
              <a:rPr lang="pt-BR" dirty="0" err="1" smtClean="0"/>
              <a:t>Unauthorized</a:t>
            </a:r>
            <a:endParaRPr lang="pt-BR" dirty="0" smtClean="0"/>
          </a:p>
          <a:p>
            <a:pPr algn="just">
              <a:spcAft>
                <a:spcPts val="600"/>
              </a:spcAft>
              <a:buClr>
                <a:srgbClr val="000000"/>
              </a:buClr>
            </a:pPr>
            <a:r>
              <a:rPr lang="pt-BR" dirty="0" smtClean="0"/>
              <a:t>404 : </a:t>
            </a:r>
            <a:r>
              <a:rPr lang="pt-BR" dirty="0" err="1" smtClean="0"/>
              <a:t>Not</a:t>
            </a:r>
            <a:r>
              <a:rPr lang="pt-BR" dirty="0" smtClean="0"/>
              <a:t> </a:t>
            </a:r>
            <a:r>
              <a:rPr lang="pt-BR" dirty="0" err="1" smtClean="0"/>
              <a:t>Found</a:t>
            </a:r>
            <a:endParaRPr lang="pt-BR" dirty="0" smtClean="0"/>
          </a:p>
          <a:p>
            <a:pPr algn="just">
              <a:spcAft>
                <a:spcPts val="600"/>
              </a:spcAft>
              <a:buClr>
                <a:srgbClr val="000000"/>
              </a:buClr>
            </a:pPr>
            <a:r>
              <a:rPr lang="pt-BR" dirty="0" smtClean="0"/>
              <a:t>500 : </a:t>
            </a:r>
            <a:r>
              <a:rPr lang="pt-BR" dirty="0" err="1" smtClean="0"/>
              <a:t>Internal</a:t>
            </a:r>
            <a:r>
              <a:rPr lang="pt-BR" dirty="0" smtClean="0"/>
              <a:t> Server </a:t>
            </a:r>
            <a:r>
              <a:rPr lang="pt-BR" dirty="0" err="1" smtClean="0"/>
              <a:t>Error</a:t>
            </a:r>
            <a:endParaRPr lang="pt-BR" dirty="0" smtClean="0"/>
          </a:p>
          <a:p>
            <a:pPr algn="just">
              <a:spcAft>
                <a:spcPts val="600"/>
              </a:spcAft>
              <a:buClr>
                <a:srgbClr val="000000"/>
              </a:buClr>
            </a:pPr>
            <a:r>
              <a:rPr lang="pt-BR" dirty="0" smtClean="0"/>
              <a:t>505: HTTP </a:t>
            </a:r>
            <a:r>
              <a:rPr lang="pt-BR" dirty="0" err="1" smtClean="0"/>
              <a:t>Version</a:t>
            </a:r>
            <a:r>
              <a:rPr lang="pt-BR" dirty="0" smtClean="0"/>
              <a:t> </a:t>
            </a:r>
            <a:r>
              <a:rPr lang="pt-BR" dirty="0" err="1" smtClean="0"/>
              <a:t>not</a:t>
            </a:r>
            <a:r>
              <a:rPr lang="pt-BR" dirty="0" smtClean="0"/>
              <a:t> </a:t>
            </a:r>
            <a:r>
              <a:rPr lang="pt-BR" dirty="0" err="1" smtClean="0"/>
              <a:t>supportend</a:t>
            </a:r>
            <a:r>
              <a:rPr lang="pt-BR" dirty="0" smtClean="0"/>
              <a:t>  </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76</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3923545291"/>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TOMCAT</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3200" dirty="0" smtClean="0"/>
              <a:t>Apache </a:t>
            </a:r>
            <a:r>
              <a:rPr lang="pt-BR" sz="3200" dirty="0" err="1" smtClean="0"/>
              <a:t>Tomcat</a:t>
            </a:r>
            <a:r>
              <a:rPr lang="pt-BR" sz="3200" dirty="0" smtClean="0"/>
              <a:t> 8.5.23</a:t>
            </a: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77</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2155" y="2699115"/>
            <a:ext cx="4258277" cy="4258277"/>
          </a:xfrm>
          <a:prstGeom prst="rect">
            <a:avLst/>
          </a:prstGeom>
        </p:spPr>
      </p:pic>
    </p:spTree>
    <p:extLst>
      <p:ext uri="{BB962C8B-B14F-4D97-AF65-F5344CB8AC3E}">
        <p14:creationId xmlns:p14="http://schemas.microsoft.com/office/powerpoint/2010/main" val="578504122"/>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Apache </a:t>
            </a:r>
            <a:r>
              <a:rPr lang="pt-BR" dirty="0" err="1" smtClean="0"/>
              <a:t>Tomcat</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dirty="0" err="1" smtClean="0"/>
              <a:t>Tomcat</a:t>
            </a:r>
            <a:r>
              <a:rPr lang="pt-BR" dirty="0" smtClean="0"/>
              <a:t> é um container </a:t>
            </a:r>
            <a:r>
              <a:rPr lang="pt-BR" dirty="0" err="1" smtClean="0"/>
              <a:t>servelet</a:t>
            </a:r>
            <a:r>
              <a:rPr lang="pt-BR" dirty="0" smtClean="0"/>
              <a:t>, usado como a implementação de referência oficial para as tecnologias </a:t>
            </a:r>
            <a:r>
              <a:rPr lang="pt-BR" b="1" dirty="0" err="1" smtClean="0"/>
              <a:t>JavaServlet</a:t>
            </a:r>
            <a:r>
              <a:rPr lang="pt-BR" b="1" dirty="0" smtClean="0"/>
              <a:t> </a:t>
            </a:r>
            <a:r>
              <a:rPr lang="pt-BR" dirty="0" smtClean="0"/>
              <a:t>e </a:t>
            </a:r>
            <a:r>
              <a:rPr lang="pt-BR" b="1" dirty="0" err="1" smtClean="0"/>
              <a:t>JavaServer</a:t>
            </a:r>
            <a:r>
              <a:rPr lang="pt-BR" b="1" dirty="0" smtClean="0"/>
              <a:t> </a:t>
            </a:r>
            <a:r>
              <a:rPr lang="pt-BR" b="1" dirty="0" err="1" smtClean="0"/>
              <a:t>Pages</a:t>
            </a:r>
            <a:r>
              <a:rPr lang="pt-BR" b="1" dirty="0" smtClean="0"/>
              <a:t>.</a:t>
            </a:r>
            <a:endParaRPr lang="pt-BR" dirty="0" smtClean="0"/>
          </a:p>
          <a:p>
            <a:pPr algn="just">
              <a:spcAft>
                <a:spcPts val="600"/>
              </a:spcAft>
              <a:buClr>
                <a:srgbClr val="000000"/>
              </a:buClr>
            </a:pPr>
            <a:r>
              <a:rPr lang="pt-BR" dirty="0" smtClean="0"/>
              <a:t>As especificações Java </a:t>
            </a:r>
            <a:r>
              <a:rPr lang="pt-BR" dirty="0" err="1" smtClean="0"/>
              <a:t>Servlet</a:t>
            </a:r>
            <a:r>
              <a:rPr lang="pt-BR" dirty="0" smtClean="0"/>
              <a:t> e </a:t>
            </a:r>
            <a:r>
              <a:rPr lang="pt-BR" dirty="0" err="1" smtClean="0"/>
              <a:t>JavaServer</a:t>
            </a:r>
            <a:r>
              <a:rPr lang="pt-BR" dirty="0" smtClean="0"/>
              <a:t> </a:t>
            </a:r>
            <a:r>
              <a:rPr lang="pt-BR" dirty="0" err="1" smtClean="0"/>
              <a:t>Pages</a:t>
            </a:r>
            <a:r>
              <a:rPr lang="pt-BR" dirty="0" smtClean="0"/>
              <a:t> são desenvolvidas pela Oracle através do </a:t>
            </a:r>
            <a:r>
              <a:rPr lang="pt-BR" b="1" dirty="0" smtClean="0"/>
              <a:t>Java </a:t>
            </a:r>
            <a:r>
              <a:rPr lang="pt-BR" b="1" dirty="0" err="1" smtClean="0"/>
              <a:t>Community</a:t>
            </a:r>
            <a:r>
              <a:rPr lang="pt-BR" b="1" dirty="0" smtClean="0"/>
              <a:t> </a:t>
            </a:r>
            <a:r>
              <a:rPr lang="pt-BR" b="1" dirty="0" err="1" smtClean="0"/>
              <a:t>Process</a:t>
            </a:r>
            <a:r>
              <a:rPr lang="pt-BR" b="1" dirty="0" smtClean="0"/>
              <a: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78</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3750509594"/>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Instalando o </a:t>
            </a:r>
            <a:r>
              <a:rPr lang="pt-BR" dirty="0" err="1" smtClean="0"/>
              <a:t>Tomcat</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dirty="0" smtClean="0"/>
              <a:t>Pré-requisito: </a:t>
            </a:r>
            <a:r>
              <a:rPr lang="pt-BR" b="1" dirty="0" smtClean="0"/>
              <a:t>Java</a:t>
            </a:r>
            <a:endParaRPr lang="pt-BR" dirty="0" smtClean="0"/>
          </a:p>
          <a:p>
            <a:pPr algn="just">
              <a:spcAft>
                <a:spcPts val="600"/>
              </a:spcAft>
              <a:buClr>
                <a:srgbClr val="000000"/>
              </a:buClr>
            </a:pPr>
            <a:r>
              <a:rPr lang="pt-BR" b="1" dirty="0" smtClean="0">
                <a:hlinkClick r:id="rId2"/>
              </a:rPr>
              <a:t>http://tomcat.apache.org/</a:t>
            </a:r>
            <a:endParaRPr lang="pt-BR" b="1" dirty="0" smtClean="0"/>
          </a:p>
          <a:p>
            <a:pPr algn="just">
              <a:spcAft>
                <a:spcPts val="600"/>
              </a:spcAft>
              <a:buClr>
                <a:srgbClr val="000000"/>
              </a:buClr>
            </a:pPr>
            <a:r>
              <a:rPr lang="pt-BR" dirty="0" smtClean="0"/>
              <a:t>No menu Download &gt;&gt; </a:t>
            </a:r>
            <a:r>
              <a:rPr lang="pt-BR" dirty="0" err="1" smtClean="0"/>
              <a:t>Tomcat</a:t>
            </a:r>
            <a:r>
              <a:rPr lang="pt-BR" dirty="0" smtClean="0"/>
              <a:t> 8.x &gt;&gt; 8.5.23</a:t>
            </a:r>
          </a:p>
          <a:p>
            <a:pPr algn="just">
              <a:spcAft>
                <a:spcPts val="600"/>
              </a:spcAft>
              <a:buClr>
                <a:srgbClr val="000000"/>
              </a:buClr>
            </a:pPr>
            <a:r>
              <a:rPr lang="pt-BR" dirty="0" smtClean="0"/>
              <a:t># Core</a:t>
            </a:r>
          </a:p>
          <a:p>
            <a:pPr lvl="1" algn="just">
              <a:spcAft>
                <a:spcPts val="600"/>
              </a:spcAft>
              <a:buClr>
                <a:srgbClr val="000000"/>
              </a:buClr>
            </a:pPr>
            <a:r>
              <a:rPr lang="pt-BR" dirty="0" smtClean="0"/>
              <a:t>Zip (</a:t>
            </a:r>
            <a:r>
              <a:rPr lang="pt-BR" dirty="0" err="1" smtClean="0"/>
              <a:t>pgp</a:t>
            </a:r>
            <a:r>
              <a:rPr lang="pt-BR" dirty="0" smtClean="0"/>
              <a:t>, md5)</a:t>
            </a:r>
          </a:p>
          <a:p>
            <a:pPr lvl="1" algn="just">
              <a:spcAft>
                <a:spcPts val="600"/>
              </a:spcAft>
              <a:buClr>
                <a:srgbClr val="000000"/>
              </a:buClr>
            </a:pPr>
            <a:r>
              <a:rPr lang="pt-BR" dirty="0" smtClean="0"/>
              <a:t>Tar.gz (</a:t>
            </a:r>
            <a:r>
              <a:rPr lang="pt-BR" dirty="0" err="1" smtClean="0"/>
              <a:t>pgp</a:t>
            </a:r>
            <a:r>
              <a:rPr lang="pt-BR" dirty="0" smtClean="0"/>
              <a:t>, md5)</a:t>
            </a:r>
          </a:p>
          <a:p>
            <a:pPr lvl="1" algn="just">
              <a:spcAft>
                <a:spcPts val="600"/>
              </a:spcAft>
              <a:buClr>
                <a:srgbClr val="000000"/>
              </a:buClr>
            </a:pPr>
            <a:r>
              <a:rPr lang="pt-BR" dirty="0" smtClean="0"/>
              <a:t>Windows Service Installer (</a:t>
            </a:r>
            <a:r>
              <a:rPr lang="pt-BR" dirty="0" err="1" smtClean="0"/>
              <a:t>pgp</a:t>
            </a:r>
            <a:r>
              <a:rPr lang="pt-BR" dirty="0" smtClean="0"/>
              <a:t>, md5)</a:t>
            </a:r>
          </a:p>
          <a:p>
            <a:pPr algn="just">
              <a:spcAft>
                <a:spcPts val="600"/>
              </a:spcAft>
              <a:buClr>
                <a:srgbClr val="000000"/>
              </a:buClr>
            </a:pPr>
            <a:r>
              <a:rPr lang="pt-BR" dirty="0" smtClean="0"/>
              <a:t>Instale (</a:t>
            </a:r>
            <a:r>
              <a:rPr lang="pt-BR" dirty="0" err="1" smtClean="0"/>
              <a:t>exe</a:t>
            </a:r>
            <a:r>
              <a:rPr lang="pt-BR" dirty="0" smtClean="0"/>
              <a:t>) ou descompacte o arquivo zip</a:t>
            </a:r>
            <a:endParaRPr lang="pt-BR" dirty="0"/>
          </a:p>
          <a:p>
            <a:pPr algn="just">
              <a:spcAft>
                <a:spcPts val="600"/>
              </a:spcAft>
              <a:buClr>
                <a:srgbClr val="000000"/>
              </a:buClr>
            </a:pP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79</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9774833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Arquitetura em Aplicações</a:t>
            </a:r>
            <a:br>
              <a:rPr lang="pt-BR" dirty="0" smtClean="0"/>
            </a:br>
            <a:r>
              <a:rPr lang="pt-BR" dirty="0" smtClean="0"/>
              <a:t>Cliente/Servidor</a:t>
            </a:r>
            <a:endParaRPr lang="pt-BR" dirty="0"/>
          </a:p>
        </p:txBody>
      </p:sp>
      <p:sp>
        <p:nvSpPr>
          <p:cNvPr id="9" name="Espaço Reservado para Conteúdo 8"/>
          <p:cNvSpPr>
            <a:spLocks noGrp="1"/>
          </p:cNvSpPr>
          <p:nvPr>
            <p:ph idx="1"/>
          </p:nvPr>
        </p:nvSpPr>
        <p:spPr>
          <a:xfrm>
            <a:off x="251520" y="1412776"/>
            <a:ext cx="7825680" cy="4988024"/>
          </a:xfrm>
        </p:spPr>
        <p:txBody>
          <a:bodyPr anchor="ctr">
            <a:normAutofit fontScale="85000" lnSpcReduction="10000"/>
          </a:bodyPr>
          <a:lstStyle/>
          <a:p>
            <a:pPr algn="just">
              <a:lnSpc>
                <a:spcPts val="3000"/>
              </a:lnSpc>
              <a:spcAft>
                <a:spcPts val="1200"/>
              </a:spcAft>
              <a:buClr>
                <a:schemeClr val="tx1"/>
              </a:buClr>
            </a:pPr>
            <a:r>
              <a:rPr lang="pt-BR" sz="2800" b="1" dirty="0" smtClean="0"/>
              <a:t>Apresentação</a:t>
            </a:r>
          </a:p>
          <a:p>
            <a:pPr lvl="1" algn="just">
              <a:lnSpc>
                <a:spcPts val="3000"/>
              </a:lnSpc>
              <a:spcAft>
                <a:spcPts val="1200"/>
              </a:spcAft>
              <a:buClr>
                <a:schemeClr val="tx1"/>
              </a:buClr>
            </a:pPr>
            <a:r>
              <a:rPr lang="pt-BR" sz="2600" dirty="0" smtClean="0"/>
              <a:t>O código que gera toda a interface do sistema é integrado à aplicação do Cliente. Todos os formulários, menus e demais elementos visuais fazem parte desse código. Se for necessária uma alteração na interface do sistema deverá ser gerada uma nova versão para todos os computadores;</a:t>
            </a:r>
          </a:p>
          <a:p>
            <a:pPr algn="just">
              <a:lnSpc>
                <a:spcPts val="3000"/>
              </a:lnSpc>
              <a:spcAft>
                <a:spcPts val="1200"/>
              </a:spcAft>
              <a:buClr>
                <a:schemeClr val="tx1"/>
              </a:buClr>
            </a:pPr>
            <a:r>
              <a:rPr lang="pt-BR" sz="2800" b="1" dirty="0" smtClean="0"/>
              <a:t>Lógica do negócio</a:t>
            </a:r>
          </a:p>
          <a:p>
            <a:pPr lvl="1" algn="just">
              <a:lnSpc>
                <a:spcPts val="3000"/>
              </a:lnSpc>
              <a:spcAft>
                <a:spcPts val="1200"/>
              </a:spcAft>
              <a:buClr>
                <a:schemeClr val="tx1"/>
              </a:buClr>
            </a:pPr>
            <a:r>
              <a:rPr lang="pt-BR" sz="2600" dirty="0" smtClean="0"/>
              <a:t>São todas as regras que definem como os dados serão acessados e processados. Toda a lógica do negócio fica no cliente. Quando o programa cliente é instalado, são instaladas todas as regras de acesso ao banco de dados.</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spTree>
    <p:extLst>
      <p:ext uri="{BB962C8B-B14F-4D97-AF65-F5344CB8AC3E}">
        <p14:creationId xmlns:p14="http://schemas.microsoft.com/office/powerpoint/2010/main" val="3959634107"/>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Configurando o </a:t>
            </a:r>
            <a:r>
              <a:rPr lang="pt-BR" dirty="0" err="1" smtClean="0"/>
              <a:t>Tomcat</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800" dirty="0" smtClean="0"/>
              <a:t>Defina a variável de ambiente JAVA_HOME indicando o caminho de instalação do J2SDK.</a:t>
            </a:r>
          </a:p>
          <a:p>
            <a:pPr algn="just">
              <a:spcAft>
                <a:spcPts val="600"/>
              </a:spcAft>
              <a:buClr>
                <a:srgbClr val="000000"/>
              </a:buClr>
            </a:pPr>
            <a:endParaRPr lang="pt-BR" sz="2800" b="1" dirty="0"/>
          </a:p>
          <a:p>
            <a:pPr algn="just">
              <a:spcAft>
                <a:spcPts val="600"/>
              </a:spcAft>
              <a:buClr>
                <a:srgbClr val="000000"/>
              </a:buClr>
            </a:pPr>
            <a:r>
              <a:rPr lang="pt-BR" sz="2800" dirty="0" smtClean="0"/>
              <a:t>Defina a variável de ambiente CATALINA_HOME indicando o caminho de instalação do TOMCAT.</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80</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3265719543"/>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Configurando o </a:t>
            </a:r>
            <a:r>
              <a:rPr lang="pt-BR" dirty="0" err="1" smtClean="0"/>
              <a:t>Tomcat</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81</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CaixaDeTexto 1"/>
          <p:cNvSpPr txBox="1"/>
          <p:nvPr/>
        </p:nvSpPr>
        <p:spPr>
          <a:xfrm>
            <a:off x="827584" y="1340768"/>
            <a:ext cx="7241534" cy="646331"/>
          </a:xfrm>
          <a:prstGeom prst="rect">
            <a:avLst/>
          </a:prstGeom>
          <a:noFill/>
        </p:spPr>
        <p:txBody>
          <a:bodyPr wrap="none" rtlCol="0">
            <a:spAutoFit/>
          </a:bodyPr>
          <a:lstStyle/>
          <a:p>
            <a:r>
              <a:rPr lang="pt-BR" dirty="0" smtClean="0"/>
              <a:t>Iniciar &gt;&gt; Configurações &gt;&gt; Painel de Controle &gt;&gt; Configurações Avançadas </a:t>
            </a:r>
          </a:p>
          <a:p>
            <a:r>
              <a:rPr lang="pt-BR" dirty="0" smtClean="0"/>
              <a:t>do Sistemas &gt;&gt; Variáveis de </a:t>
            </a:r>
            <a:r>
              <a:rPr lang="pt-BR" dirty="0" err="1" smtClean="0"/>
              <a:t>Abiente</a:t>
            </a:r>
            <a:endParaRPr lang="pt-BR" dirty="0"/>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2108067"/>
            <a:ext cx="3469954" cy="4273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27984" y="2463137"/>
            <a:ext cx="3411682" cy="3749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95014222"/>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Diretórios do </a:t>
            </a:r>
            <a:r>
              <a:rPr lang="pt-BR" dirty="0" err="1" smtClean="0"/>
              <a:t>Tomcat</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82</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9100" y="1693863"/>
            <a:ext cx="5764213" cy="364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42632193"/>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Testando o </a:t>
            </a:r>
            <a:r>
              <a:rPr lang="pt-BR" dirty="0" err="1" smtClean="0"/>
              <a:t>Tomcat</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400" dirty="0" smtClean="0"/>
              <a:t>Execute o arquivo: </a:t>
            </a:r>
            <a:r>
              <a:rPr lang="pt-BR" sz="2400" b="1" dirty="0" smtClean="0"/>
              <a:t>/bin/startup.bat</a:t>
            </a:r>
          </a:p>
          <a:p>
            <a:pPr algn="just">
              <a:spcAft>
                <a:spcPts val="600"/>
              </a:spcAft>
              <a:buClr>
                <a:srgbClr val="000000"/>
              </a:buClr>
            </a:pPr>
            <a:endParaRPr lang="pt-BR" sz="2400" b="1" dirty="0"/>
          </a:p>
          <a:p>
            <a:pPr algn="just">
              <a:spcAft>
                <a:spcPts val="600"/>
              </a:spcAft>
              <a:buClr>
                <a:srgbClr val="000000"/>
              </a:buClr>
            </a:pPr>
            <a:r>
              <a:rPr lang="pt-BR" sz="2400" dirty="0" smtClean="0"/>
              <a:t>Aguarde o servidor iniciar</a:t>
            </a:r>
          </a:p>
          <a:p>
            <a:pPr lvl="1" algn="just">
              <a:spcAft>
                <a:spcPts val="600"/>
              </a:spcAft>
              <a:buClr>
                <a:srgbClr val="000000"/>
              </a:buClr>
            </a:pPr>
            <a:r>
              <a:rPr lang="pt-BR" dirty="0" smtClean="0"/>
              <a:t>INFO: Server startup </a:t>
            </a:r>
            <a:r>
              <a:rPr lang="pt-BR" dirty="0" err="1" smtClean="0"/>
              <a:t>xxxx</a:t>
            </a:r>
            <a:r>
              <a:rPr lang="pt-BR" dirty="0" smtClean="0"/>
              <a:t> </a:t>
            </a:r>
            <a:r>
              <a:rPr lang="pt-BR" dirty="0" err="1" smtClean="0"/>
              <a:t>ms</a:t>
            </a:r>
            <a:endParaRPr lang="pt-BR" dirty="0" smtClean="0"/>
          </a:p>
          <a:p>
            <a:pPr algn="just">
              <a:spcAft>
                <a:spcPts val="600"/>
              </a:spcAft>
              <a:buClr>
                <a:srgbClr val="000000"/>
              </a:buClr>
            </a:pPr>
            <a:r>
              <a:rPr lang="pt-BR" dirty="0" smtClean="0"/>
              <a:t>Abra o navegador e digite</a:t>
            </a:r>
          </a:p>
          <a:p>
            <a:pPr lvl="1" algn="just">
              <a:spcAft>
                <a:spcPts val="600"/>
              </a:spcAft>
              <a:buClr>
                <a:srgbClr val="000000"/>
              </a:buClr>
            </a:pPr>
            <a:r>
              <a:rPr lang="pt-BR" dirty="0" smtClean="0">
                <a:hlinkClick r:id="rId2"/>
              </a:rPr>
              <a:t>http://localhost:8080</a:t>
            </a:r>
            <a:endParaRPr lang="pt-BR" dirty="0" smtClean="0"/>
          </a:p>
          <a:p>
            <a:pPr algn="just">
              <a:spcAft>
                <a:spcPts val="600"/>
              </a:spcAft>
              <a:buClr>
                <a:srgbClr val="000000"/>
              </a:buClr>
            </a:pPr>
            <a:r>
              <a:rPr lang="pt-BR" dirty="0" smtClean="0"/>
              <a:t>Execute o arquivo </a:t>
            </a:r>
          </a:p>
          <a:p>
            <a:pPr marL="114300" indent="0" algn="just">
              <a:spcAft>
                <a:spcPts val="600"/>
              </a:spcAft>
              <a:buClr>
                <a:srgbClr val="000000"/>
              </a:buClr>
              <a:buNone/>
            </a:pPr>
            <a:r>
              <a:rPr lang="pt-BR" b="1" dirty="0"/>
              <a:t> </a:t>
            </a:r>
            <a:r>
              <a:rPr lang="pt-BR" b="1" dirty="0" smtClean="0"/>
              <a:t>  /bin/shutdown.bat </a:t>
            </a:r>
          </a:p>
          <a:p>
            <a:pPr marL="114300" indent="0" algn="just">
              <a:spcAft>
                <a:spcPts val="600"/>
              </a:spcAft>
              <a:buClr>
                <a:srgbClr val="000000"/>
              </a:buClr>
              <a:buNone/>
            </a:pPr>
            <a:r>
              <a:rPr lang="pt-BR" b="1" dirty="0"/>
              <a:t> </a:t>
            </a:r>
            <a:r>
              <a:rPr lang="pt-BR" b="1" dirty="0" smtClean="0"/>
              <a:t>  </a:t>
            </a:r>
            <a:r>
              <a:rPr lang="pt-BR" dirty="0" smtClean="0"/>
              <a:t>para parar o servidor</a:t>
            </a:r>
          </a:p>
          <a:p>
            <a:pPr lvl="1" algn="just">
              <a:spcAft>
                <a:spcPts val="600"/>
              </a:spcAft>
              <a:buClr>
                <a:srgbClr val="000000"/>
              </a:buClr>
            </a:pPr>
            <a:endParaRPr lang="pt-BR"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83</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7410"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80232" y="3996556"/>
            <a:ext cx="4936184" cy="2347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40268881"/>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Configurações do </a:t>
            </a:r>
            <a:r>
              <a:rPr lang="pt-BR" dirty="0" err="1" smtClean="0"/>
              <a:t>Tomcat</a:t>
            </a:r>
            <a:endParaRPr lang="pt-BR" dirty="0"/>
          </a:p>
        </p:txBody>
      </p:sp>
      <p:sp>
        <p:nvSpPr>
          <p:cNvPr id="9" name="Espaço Reservado para Conteúdo 8"/>
          <p:cNvSpPr>
            <a:spLocks noGrp="1"/>
          </p:cNvSpPr>
          <p:nvPr>
            <p:ph idx="1"/>
          </p:nvPr>
        </p:nvSpPr>
        <p:spPr>
          <a:xfrm>
            <a:off x="251520" y="1340768"/>
            <a:ext cx="7825680" cy="4699992"/>
          </a:xfrm>
        </p:spPr>
        <p:txBody>
          <a:bodyPr anchor="t">
            <a:normAutofit/>
          </a:bodyPr>
          <a:lstStyle/>
          <a:p>
            <a:pPr algn="just">
              <a:spcAft>
                <a:spcPts val="600"/>
              </a:spcAft>
              <a:buClr>
                <a:srgbClr val="000000"/>
              </a:buClr>
            </a:pPr>
            <a:r>
              <a:rPr lang="pt-BR" sz="2800" dirty="0" smtClean="0"/>
              <a:t>As configurações do servidor </a:t>
            </a:r>
            <a:r>
              <a:rPr lang="pt-BR" sz="2800" dirty="0" err="1" smtClean="0"/>
              <a:t>Tomcat</a:t>
            </a:r>
            <a:r>
              <a:rPr lang="pt-BR" sz="2800" dirty="0" smtClean="0"/>
              <a:t> estão em: </a:t>
            </a:r>
            <a:r>
              <a:rPr lang="pt-BR" sz="2800" b="1" dirty="0" smtClean="0"/>
              <a:t>/</a:t>
            </a:r>
            <a:r>
              <a:rPr lang="pt-BR" sz="2800" b="1" dirty="0" err="1" smtClean="0"/>
              <a:t>conf</a:t>
            </a:r>
            <a:r>
              <a:rPr lang="pt-BR" sz="2800" b="1" dirty="0" smtClean="0"/>
              <a:t>/</a:t>
            </a:r>
            <a:r>
              <a:rPr lang="pt-BR" sz="2800" b="1" dirty="0" err="1" smtClean="0"/>
              <a:t>server.xlm</a:t>
            </a:r>
            <a:endParaRPr lang="pt-BR" sz="2800" b="1" dirty="0" smtClean="0"/>
          </a:p>
          <a:p>
            <a:pPr algn="just">
              <a:spcAft>
                <a:spcPts val="600"/>
              </a:spcAft>
              <a:buClr>
                <a:srgbClr val="000000"/>
              </a:buClr>
            </a:pPr>
            <a:r>
              <a:rPr lang="pt-BR" sz="2800" dirty="0" smtClean="0"/>
              <a:t>Experimente alterar a porta 8080 para 80</a:t>
            </a:r>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84</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843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104" y="2887175"/>
            <a:ext cx="8080625" cy="390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06031058"/>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9720" y="2084837"/>
            <a:ext cx="5118892" cy="37236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tângulo 1"/>
          <p:cNvSpPr/>
          <p:nvPr/>
        </p:nvSpPr>
        <p:spPr>
          <a:xfrm>
            <a:off x="2839720" y="2084837"/>
            <a:ext cx="5118892" cy="77131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pt-BR" dirty="0"/>
          </a:p>
        </p:txBody>
      </p:sp>
      <p:sp>
        <p:nvSpPr>
          <p:cNvPr id="8" name="Título 7"/>
          <p:cNvSpPr>
            <a:spLocks noGrp="1"/>
          </p:cNvSpPr>
          <p:nvPr>
            <p:ph type="title"/>
          </p:nvPr>
        </p:nvSpPr>
        <p:spPr/>
        <p:txBody>
          <a:bodyPr/>
          <a:lstStyle/>
          <a:p>
            <a:pPr algn="ctr"/>
            <a:r>
              <a:rPr lang="pt-BR" dirty="0" err="1" smtClean="0"/>
              <a:t>Tomcat</a:t>
            </a:r>
            <a:r>
              <a:rPr lang="pt-BR" dirty="0" smtClean="0"/>
              <a:t> Manager</a:t>
            </a:r>
            <a:endParaRPr lang="pt-BR" dirty="0"/>
          </a:p>
        </p:txBody>
      </p:sp>
      <p:sp>
        <p:nvSpPr>
          <p:cNvPr id="9" name="Espaço Reservado para Conteúdo 8"/>
          <p:cNvSpPr>
            <a:spLocks noGrp="1"/>
          </p:cNvSpPr>
          <p:nvPr>
            <p:ph idx="1"/>
          </p:nvPr>
        </p:nvSpPr>
        <p:spPr>
          <a:xfrm>
            <a:off x="251520" y="1700808"/>
            <a:ext cx="7825680" cy="4699992"/>
          </a:xfrm>
        </p:spPr>
        <p:txBody>
          <a:bodyPr anchor="t">
            <a:normAutofit/>
          </a:bodyPr>
          <a:lstStyle/>
          <a:p>
            <a:pPr algn="just">
              <a:spcAft>
                <a:spcPts val="600"/>
              </a:spcAft>
              <a:buClr>
                <a:srgbClr val="000000"/>
              </a:buClr>
            </a:pPr>
            <a:r>
              <a:rPr lang="pt-BR" dirty="0" smtClean="0"/>
              <a:t>Permite gerenciar as aplicações – iniciar – parar – reiniciar, fazer </a:t>
            </a:r>
            <a:r>
              <a:rPr lang="pt-BR" i="1" dirty="0" err="1" smtClean="0"/>
              <a:t>deploy</a:t>
            </a:r>
            <a:r>
              <a:rPr lang="pt-BR" i="1" dirty="0" smtClean="0"/>
              <a:t> </a:t>
            </a:r>
            <a:r>
              <a:rPr lang="pt-BR" dirty="0" smtClean="0"/>
              <a:t>(distribuição) e </a:t>
            </a:r>
            <a:r>
              <a:rPr lang="pt-BR" i="1" dirty="0" err="1" smtClean="0"/>
              <a:t>undeploy</a:t>
            </a:r>
            <a:r>
              <a:rPr lang="pt-BR" i="1" dirty="0" smtClean="0"/>
              <a:t> </a:t>
            </a:r>
            <a:r>
              <a:rPr lang="pt-BR" dirty="0" smtClean="0"/>
              <a:t>– bem como monitorar o estado do servidor</a:t>
            </a:r>
            <a:endParaRPr lang="pt-BR"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85</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2690107141"/>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Configurações para acessar o </a:t>
            </a:r>
            <a:r>
              <a:rPr lang="pt-BR" dirty="0" err="1" smtClean="0"/>
              <a:t>Tomcat</a:t>
            </a:r>
            <a:r>
              <a:rPr lang="pt-BR" dirty="0" smtClean="0"/>
              <a:t> Manager</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2800" dirty="0" smtClean="0"/>
              <a:t>Abra o arquivo </a:t>
            </a:r>
            <a:r>
              <a:rPr lang="pt-BR" sz="2800" b="1" dirty="0" smtClean="0"/>
              <a:t>/</a:t>
            </a:r>
            <a:r>
              <a:rPr lang="pt-BR" sz="2800" b="1" dirty="0" err="1" smtClean="0"/>
              <a:t>conf</a:t>
            </a:r>
            <a:r>
              <a:rPr lang="pt-BR" sz="2800" b="1" dirty="0" smtClean="0"/>
              <a:t>/tomcat-users.xml</a:t>
            </a:r>
          </a:p>
          <a:p>
            <a:pPr algn="just">
              <a:spcAft>
                <a:spcPts val="600"/>
              </a:spcAft>
              <a:buClr>
                <a:srgbClr val="000000"/>
              </a:buClr>
            </a:pPr>
            <a:r>
              <a:rPr lang="pt-BR" sz="2800" dirty="0" smtClean="0"/>
              <a:t>Adicione alinha:</a:t>
            </a:r>
            <a:endParaRPr lang="pt-BR" sz="2800" dirty="0"/>
          </a:p>
          <a:p>
            <a:pPr algn="just">
              <a:spcAft>
                <a:spcPts val="600"/>
              </a:spcAft>
              <a:buClr>
                <a:srgbClr val="000000"/>
              </a:buClr>
            </a:pPr>
            <a:endParaRPr lang="pt-BR" sz="2800" dirty="0" smtClean="0"/>
          </a:p>
          <a:p>
            <a:pPr algn="just">
              <a:spcAft>
                <a:spcPts val="600"/>
              </a:spcAft>
              <a:buClr>
                <a:srgbClr val="000000"/>
              </a:buClr>
            </a:pPr>
            <a:endParaRPr lang="pt-BR" sz="2800" dirty="0"/>
          </a:p>
          <a:p>
            <a:pPr algn="just">
              <a:spcAft>
                <a:spcPts val="600"/>
              </a:spcAft>
              <a:buClr>
                <a:srgbClr val="000000"/>
              </a:buClr>
            </a:pPr>
            <a:endParaRPr lang="pt-BR" sz="2800" dirty="0" smtClean="0"/>
          </a:p>
          <a:p>
            <a:pPr algn="just">
              <a:spcAft>
                <a:spcPts val="600"/>
              </a:spcAft>
              <a:buClr>
                <a:srgbClr val="000000"/>
              </a:buClr>
            </a:pPr>
            <a:r>
              <a:rPr lang="pt-BR" sz="2800" dirty="0" smtClean="0"/>
              <a:t>Salve o arquivo e reinicie o servidor</a:t>
            </a:r>
          </a:p>
          <a:p>
            <a:pPr algn="just">
              <a:spcAft>
                <a:spcPts val="600"/>
              </a:spcAft>
              <a:buClr>
                <a:srgbClr val="000000"/>
              </a:buClr>
            </a:pPr>
            <a:endParaRPr lang="pt-BR" sz="2800"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86</a:t>
            </a:fld>
            <a:endParaRPr lang="pt-BR" sz="110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204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294" y="3287994"/>
            <a:ext cx="7811623" cy="12931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53185268"/>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Aplicação web</a:t>
            </a:r>
            <a:endParaRPr lang="pt-BR" dirty="0"/>
          </a:p>
        </p:txBody>
      </p:sp>
      <p:sp>
        <p:nvSpPr>
          <p:cNvPr id="9" name="Espaço Reservado para Conteúdo 8"/>
          <p:cNvSpPr>
            <a:spLocks noGrp="1"/>
          </p:cNvSpPr>
          <p:nvPr>
            <p:ph idx="1"/>
          </p:nvPr>
        </p:nvSpPr>
        <p:spPr>
          <a:xfrm>
            <a:off x="251520" y="1700808"/>
            <a:ext cx="7825680" cy="4699992"/>
          </a:xfrm>
        </p:spPr>
        <p:txBody>
          <a:bodyPr anchor="ctr">
            <a:normAutofit/>
          </a:bodyPr>
          <a:lstStyle/>
          <a:p>
            <a:pPr algn="just">
              <a:spcAft>
                <a:spcPts val="600"/>
              </a:spcAft>
              <a:buClr>
                <a:srgbClr val="000000"/>
              </a:buClr>
            </a:pPr>
            <a:r>
              <a:rPr lang="pt-BR" sz="3200" dirty="0" smtClean="0"/>
              <a:t>Uma aplicação Web é constituída de uma coleção de </a:t>
            </a:r>
            <a:r>
              <a:rPr lang="pt-BR" sz="3200" b="1" dirty="0" err="1" smtClean="0"/>
              <a:t>servlets</a:t>
            </a:r>
            <a:r>
              <a:rPr lang="pt-BR" sz="3200" dirty="0" smtClean="0"/>
              <a:t>, </a:t>
            </a:r>
            <a:r>
              <a:rPr lang="pt-BR" sz="3200" b="1" dirty="0" smtClean="0"/>
              <a:t>páginas JSP</a:t>
            </a:r>
            <a:r>
              <a:rPr lang="pt-BR" sz="3200" dirty="0" smtClean="0"/>
              <a:t>, </a:t>
            </a:r>
            <a:r>
              <a:rPr lang="pt-BR" sz="3200" b="1" dirty="0" smtClean="0"/>
              <a:t>páginas HTML</a:t>
            </a:r>
            <a:r>
              <a:rPr lang="pt-BR" sz="3200" dirty="0" smtClean="0"/>
              <a:t>, </a:t>
            </a:r>
            <a:r>
              <a:rPr lang="pt-BR" sz="3200" b="1" dirty="0" smtClean="0"/>
              <a:t>classes Java</a:t>
            </a:r>
            <a:r>
              <a:rPr lang="pt-BR" sz="3200" dirty="0" smtClean="0"/>
              <a:t>, </a:t>
            </a:r>
            <a:r>
              <a:rPr lang="pt-BR" sz="3200" b="1" dirty="0" smtClean="0"/>
              <a:t>imagens</a:t>
            </a:r>
            <a:r>
              <a:rPr lang="pt-BR" sz="3200" dirty="0" smtClean="0"/>
              <a:t>, </a:t>
            </a:r>
            <a:r>
              <a:rPr lang="pt-BR" sz="3200" b="1" dirty="0" smtClean="0"/>
              <a:t> um arquivo de descrição </a:t>
            </a:r>
            <a:r>
              <a:rPr lang="pt-BR" sz="3200" dirty="0" smtClean="0"/>
              <a:t>(</a:t>
            </a:r>
            <a:r>
              <a:rPr lang="pt-BR" sz="3200" i="1" dirty="0" err="1" smtClean="0"/>
              <a:t>deployment</a:t>
            </a:r>
            <a:r>
              <a:rPr lang="pt-BR" sz="3200" i="1" dirty="0" smtClean="0"/>
              <a:t> </a:t>
            </a:r>
            <a:r>
              <a:rPr lang="pt-BR" sz="3200" i="1" dirty="0" err="1" smtClean="0"/>
              <a:t>descriptor</a:t>
            </a:r>
            <a:r>
              <a:rPr lang="pt-BR" sz="3200" dirty="0" smtClean="0"/>
              <a:t>) da aplicação e outros </a:t>
            </a:r>
            <a:r>
              <a:rPr lang="pt-BR" sz="3200" b="1" dirty="0" smtClean="0"/>
              <a:t>recursos web</a:t>
            </a:r>
            <a:r>
              <a:rPr lang="pt-BR" sz="3200" dirty="0" smtClean="0"/>
              <a:t>, organizados em uma hierarquia padrão de diretórios.</a:t>
            </a:r>
            <a:endParaRPr lang="pt-BR" sz="3200" b="1" dirty="0" smtClean="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87</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Tree>
    <p:extLst>
      <p:ext uri="{BB962C8B-B14F-4D97-AF65-F5344CB8AC3E}">
        <p14:creationId xmlns:p14="http://schemas.microsoft.com/office/powerpoint/2010/main" val="2201615567"/>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Configurando </a:t>
            </a:r>
            <a:r>
              <a:rPr lang="pt-BR" dirty="0" err="1" smtClean="0"/>
              <a:t>Tomcat</a:t>
            </a:r>
            <a:r>
              <a:rPr lang="pt-BR" dirty="0" smtClean="0"/>
              <a:t>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88</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pic>
        <p:nvPicPr>
          <p:cNvPr id="1026" name="Picture 2"/>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043608" y="1637456"/>
            <a:ext cx="6257495" cy="50319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63323191"/>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Configurando </a:t>
            </a:r>
            <a:r>
              <a:rPr lang="pt-BR" dirty="0" err="1" smtClean="0"/>
              <a:t>Tomcat</a:t>
            </a:r>
            <a:r>
              <a:rPr lang="pt-BR" dirty="0" smtClean="0"/>
              <a:t>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89</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174" y="1804460"/>
            <a:ext cx="8038487" cy="42888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55025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de cantos arredondados 5"/>
          <p:cNvSpPr/>
          <p:nvPr/>
        </p:nvSpPr>
        <p:spPr>
          <a:xfrm>
            <a:off x="2982174" y="2629467"/>
            <a:ext cx="1190215" cy="1759847"/>
          </a:xfrm>
          <a:prstGeom prst="roundRect">
            <a:avLst/>
          </a:prstGeom>
          <a:solidFill>
            <a:schemeClr val="bg2">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pt-BR" b="1" dirty="0" smtClean="0"/>
              <a:t>Servidor Web</a:t>
            </a:r>
            <a:endParaRPr lang="pt-BR" b="1" dirty="0"/>
          </a:p>
        </p:txBody>
      </p:sp>
      <p:cxnSp>
        <p:nvCxnSpPr>
          <p:cNvPr id="26" name="Conector de seta reta 25"/>
          <p:cNvCxnSpPr>
            <a:endCxn id="14" idx="3"/>
          </p:cNvCxnSpPr>
          <p:nvPr/>
        </p:nvCxnSpPr>
        <p:spPr>
          <a:xfrm flipH="1" flipV="1">
            <a:off x="1475656" y="3509392"/>
            <a:ext cx="1728192" cy="4192"/>
          </a:xfrm>
          <a:prstGeom prst="straightConnector1">
            <a:avLst/>
          </a:prstGeom>
          <a:ln>
            <a:headEnd type="triangle" w="med" len="med"/>
            <a:tailEnd type="triangle" w="med" len="med"/>
          </a:ln>
        </p:spPr>
        <p:style>
          <a:lnRef idx="2">
            <a:schemeClr val="dk1"/>
          </a:lnRef>
          <a:fillRef idx="0">
            <a:schemeClr val="dk1"/>
          </a:fillRef>
          <a:effectRef idx="1">
            <a:schemeClr val="dk1"/>
          </a:effectRef>
          <a:fontRef idx="minor">
            <a:schemeClr val="tx1"/>
          </a:fontRef>
        </p:style>
      </p:cxnSp>
      <p:cxnSp>
        <p:nvCxnSpPr>
          <p:cNvPr id="25" name="Conector de seta reta 24"/>
          <p:cNvCxnSpPr>
            <a:endCxn id="3" idx="3"/>
          </p:cNvCxnSpPr>
          <p:nvPr/>
        </p:nvCxnSpPr>
        <p:spPr>
          <a:xfrm flipH="1" flipV="1">
            <a:off x="1475656" y="2348880"/>
            <a:ext cx="1728192" cy="656456"/>
          </a:xfrm>
          <a:prstGeom prst="straightConnector1">
            <a:avLst/>
          </a:prstGeom>
          <a:ln>
            <a:headEnd type="triangle" w="med" len="med"/>
            <a:tailEnd type="triangle" w="med" len="med"/>
          </a:ln>
        </p:spPr>
        <p:style>
          <a:lnRef idx="2">
            <a:schemeClr val="dk1"/>
          </a:lnRef>
          <a:fillRef idx="0">
            <a:schemeClr val="dk1"/>
          </a:fillRef>
          <a:effectRef idx="1">
            <a:schemeClr val="dk1"/>
          </a:effectRef>
          <a:fontRef idx="minor">
            <a:schemeClr val="tx1"/>
          </a:fontRef>
        </p:style>
      </p:cxnSp>
      <p:sp>
        <p:nvSpPr>
          <p:cNvPr id="8" name="Título 7"/>
          <p:cNvSpPr>
            <a:spLocks noGrp="1"/>
          </p:cNvSpPr>
          <p:nvPr>
            <p:ph type="title"/>
          </p:nvPr>
        </p:nvSpPr>
        <p:spPr/>
        <p:txBody>
          <a:bodyPr/>
          <a:lstStyle/>
          <a:p>
            <a:pPr algn="ctr"/>
            <a:r>
              <a:rPr lang="pt-BR" dirty="0" smtClean="0"/>
              <a:t>Arquitetura Web</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a:t>
            </a:fld>
            <a:endParaRPr lang="pt-BR" sz="1100" dirty="0">
              <a:solidFill>
                <a:schemeClr val="bg1">
                  <a:lumMod val="95000"/>
                </a:schemeClr>
              </a:solidFill>
            </a:endParaRPr>
          </a:p>
        </p:txBody>
      </p: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dirty="0" smtClean="0">
                <a:solidFill>
                  <a:schemeClr val="bg1"/>
                </a:solidFill>
              </a:rPr>
              <a:t>Centro Universitário do Triângulo </a:t>
            </a:r>
          </a:p>
          <a:p>
            <a:pPr algn="ctr"/>
            <a:r>
              <a:rPr lang="pt-BR" sz="1600" dirty="0" smtClean="0">
                <a:solidFill>
                  <a:schemeClr val="bg1"/>
                </a:solidFill>
              </a:rPr>
              <a:t>Pós-Graduação Java </a:t>
            </a:r>
            <a:r>
              <a:rPr lang="pt-BR" sz="1600" dirty="0" err="1" smtClean="0">
                <a:solidFill>
                  <a:schemeClr val="bg1"/>
                </a:solidFill>
              </a:rPr>
              <a:t>Unitri</a:t>
            </a:r>
            <a:endParaRPr lang="pt-BR" sz="1600" dirty="0">
              <a:solidFill>
                <a:schemeClr val="bg1"/>
              </a:solidFill>
            </a:endParaRPr>
          </a:p>
        </p:txBody>
      </p:sp>
      <p:pic>
        <p:nvPicPr>
          <p:cNvPr id="3" name="Espaço Reservado para Conteúdo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67544" y="1844824"/>
            <a:ext cx="1008112" cy="1008112"/>
          </a:xfrm>
        </p:spPr>
      </p:pic>
      <p:pic>
        <p:nvPicPr>
          <p:cNvPr id="14" name="Espaço Reservado para Conteúdo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7544" y="3005336"/>
            <a:ext cx="1008112" cy="1008112"/>
          </a:xfrm>
          <a:prstGeom prst="rect">
            <a:avLst/>
          </a:prstGeom>
        </p:spPr>
      </p:pic>
      <p:pic>
        <p:nvPicPr>
          <p:cNvPr id="15" name="Espaço Reservado para Conteúdo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7544" y="4149080"/>
            <a:ext cx="1008112" cy="1008112"/>
          </a:xfrm>
          <a:prstGeom prst="rect">
            <a:avLst/>
          </a:prstGeom>
        </p:spPr>
      </p:pic>
      <p:sp>
        <p:nvSpPr>
          <p:cNvPr id="16" name="Retângulo de cantos arredondados 15"/>
          <p:cNvSpPr/>
          <p:nvPr/>
        </p:nvSpPr>
        <p:spPr>
          <a:xfrm>
            <a:off x="6992879" y="2629469"/>
            <a:ext cx="1190215" cy="1759847"/>
          </a:xfrm>
          <a:prstGeom prst="roundRect">
            <a:avLst/>
          </a:prstGeom>
          <a:solidFill>
            <a:schemeClr val="bg2">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pt-BR" b="1" dirty="0" smtClean="0"/>
              <a:t>SGDB</a:t>
            </a:r>
            <a:endParaRPr lang="pt-BR" b="1" dirty="0"/>
          </a:p>
        </p:txBody>
      </p:sp>
      <p:cxnSp>
        <p:nvCxnSpPr>
          <p:cNvPr id="19" name="Conector reto 18"/>
          <p:cNvCxnSpPr/>
          <p:nvPr/>
        </p:nvCxnSpPr>
        <p:spPr>
          <a:xfrm>
            <a:off x="4302371" y="1421160"/>
            <a:ext cx="0" cy="4560153"/>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21" name="CaixaDeTexto 20"/>
          <p:cNvSpPr txBox="1"/>
          <p:nvPr/>
        </p:nvSpPr>
        <p:spPr>
          <a:xfrm>
            <a:off x="144995" y="5503887"/>
            <a:ext cx="1653209" cy="369332"/>
          </a:xfrm>
          <a:prstGeom prst="rect">
            <a:avLst/>
          </a:prstGeom>
          <a:noFill/>
        </p:spPr>
        <p:txBody>
          <a:bodyPr wrap="none" rtlCol="0">
            <a:spAutoFit/>
          </a:bodyPr>
          <a:lstStyle/>
          <a:p>
            <a:r>
              <a:rPr lang="pt-BR" dirty="0" smtClean="0"/>
              <a:t>Camada Cliente</a:t>
            </a:r>
            <a:endParaRPr lang="pt-BR" dirty="0"/>
          </a:p>
        </p:txBody>
      </p:sp>
      <p:sp>
        <p:nvSpPr>
          <p:cNvPr id="22" name="CaixaDeTexto 21"/>
          <p:cNvSpPr txBox="1"/>
          <p:nvPr/>
        </p:nvSpPr>
        <p:spPr>
          <a:xfrm>
            <a:off x="2339752" y="5503887"/>
            <a:ext cx="1432956" cy="369332"/>
          </a:xfrm>
          <a:prstGeom prst="rect">
            <a:avLst/>
          </a:prstGeom>
          <a:noFill/>
        </p:spPr>
        <p:txBody>
          <a:bodyPr wrap="none" rtlCol="0">
            <a:spAutoFit/>
          </a:bodyPr>
          <a:lstStyle/>
          <a:p>
            <a:r>
              <a:rPr lang="pt-BR" dirty="0" smtClean="0"/>
              <a:t>Camada Web</a:t>
            </a:r>
            <a:endParaRPr lang="pt-BR" dirty="0"/>
          </a:p>
        </p:txBody>
      </p:sp>
      <p:sp>
        <p:nvSpPr>
          <p:cNvPr id="23" name="CaixaDeTexto 22"/>
          <p:cNvSpPr txBox="1"/>
          <p:nvPr/>
        </p:nvSpPr>
        <p:spPr>
          <a:xfrm>
            <a:off x="6795141" y="5503887"/>
            <a:ext cx="1585690" cy="369332"/>
          </a:xfrm>
          <a:prstGeom prst="rect">
            <a:avLst/>
          </a:prstGeom>
          <a:noFill/>
        </p:spPr>
        <p:txBody>
          <a:bodyPr wrap="none" rtlCol="0">
            <a:spAutoFit/>
          </a:bodyPr>
          <a:lstStyle/>
          <a:p>
            <a:r>
              <a:rPr lang="pt-BR" dirty="0" smtClean="0"/>
              <a:t>Camada Dados</a:t>
            </a:r>
            <a:endParaRPr lang="pt-BR" dirty="0"/>
          </a:p>
        </p:txBody>
      </p:sp>
      <p:cxnSp>
        <p:nvCxnSpPr>
          <p:cNvPr id="20" name="Conector reto 19"/>
          <p:cNvCxnSpPr/>
          <p:nvPr/>
        </p:nvCxnSpPr>
        <p:spPr>
          <a:xfrm>
            <a:off x="1780455" y="1421160"/>
            <a:ext cx="0" cy="4560153"/>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31" name="Conector de seta reta 30"/>
          <p:cNvCxnSpPr>
            <a:endCxn id="15" idx="3"/>
          </p:cNvCxnSpPr>
          <p:nvPr/>
        </p:nvCxnSpPr>
        <p:spPr>
          <a:xfrm flipH="1">
            <a:off x="1475656" y="3933056"/>
            <a:ext cx="1728192" cy="720080"/>
          </a:xfrm>
          <a:prstGeom prst="straightConnector1">
            <a:avLst/>
          </a:prstGeom>
          <a:ln>
            <a:headEnd type="triangle" w="med" len="med"/>
            <a:tailEnd type="triangle" w="med" len="med"/>
          </a:ln>
        </p:spPr>
        <p:style>
          <a:lnRef idx="2">
            <a:schemeClr val="dk1"/>
          </a:lnRef>
          <a:fillRef idx="0">
            <a:schemeClr val="dk1"/>
          </a:fillRef>
          <a:effectRef idx="1">
            <a:schemeClr val="dk1"/>
          </a:effectRef>
          <a:fontRef idx="minor">
            <a:schemeClr val="tx1"/>
          </a:fontRef>
        </p:style>
      </p:cxnSp>
      <p:sp>
        <p:nvSpPr>
          <p:cNvPr id="5" name="Retângulo 4"/>
          <p:cNvSpPr/>
          <p:nvPr/>
        </p:nvSpPr>
        <p:spPr>
          <a:xfrm rot="16200000">
            <a:off x="569607" y="3149351"/>
            <a:ext cx="3413042"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pt-BR" sz="4000" b="1" dirty="0" smtClean="0"/>
              <a:t>HTTP</a:t>
            </a:r>
            <a:endParaRPr lang="pt-BR" sz="4000" b="1" dirty="0"/>
          </a:p>
        </p:txBody>
      </p:sp>
      <p:cxnSp>
        <p:nvCxnSpPr>
          <p:cNvPr id="34" name="Conector de seta reta 33"/>
          <p:cNvCxnSpPr/>
          <p:nvPr/>
        </p:nvCxnSpPr>
        <p:spPr>
          <a:xfrm flipH="1" flipV="1">
            <a:off x="3995936" y="3509390"/>
            <a:ext cx="3240360" cy="4194"/>
          </a:xfrm>
          <a:prstGeom prst="straightConnector1">
            <a:avLst/>
          </a:prstGeom>
          <a:ln>
            <a:headEnd type="triangle" w="med" len="med"/>
            <a:tailEnd type="triangle" w="med" len="med"/>
          </a:ln>
        </p:spPr>
        <p:style>
          <a:lnRef idx="2">
            <a:schemeClr val="dk1"/>
          </a:lnRef>
          <a:fillRef idx="0">
            <a:schemeClr val="dk1"/>
          </a:fillRef>
          <a:effectRef idx="1">
            <a:schemeClr val="dk1"/>
          </a:effectRef>
          <a:fontRef idx="minor">
            <a:schemeClr val="tx1"/>
          </a:fontRef>
        </p:style>
      </p:cxnSp>
      <p:sp>
        <p:nvSpPr>
          <p:cNvPr id="24" name="Retângulo de cantos arredondados 23"/>
          <p:cNvSpPr/>
          <p:nvPr/>
        </p:nvSpPr>
        <p:spPr>
          <a:xfrm>
            <a:off x="4743576" y="2629466"/>
            <a:ext cx="1309237" cy="1759847"/>
          </a:xfrm>
          <a:prstGeom prst="roundRect">
            <a:avLst/>
          </a:prstGeom>
          <a:solidFill>
            <a:schemeClr val="bg2">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pt-BR" b="1" dirty="0" smtClean="0"/>
              <a:t>Aplicação</a:t>
            </a:r>
            <a:endParaRPr lang="pt-BR" b="1" dirty="0"/>
          </a:p>
        </p:txBody>
      </p:sp>
      <p:cxnSp>
        <p:nvCxnSpPr>
          <p:cNvPr id="27" name="Conector reto 26"/>
          <p:cNvCxnSpPr/>
          <p:nvPr/>
        </p:nvCxnSpPr>
        <p:spPr>
          <a:xfrm>
            <a:off x="6474974" y="1421159"/>
            <a:ext cx="0" cy="4560153"/>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28" name="CaixaDeTexto 27"/>
          <p:cNvSpPr txBox="1"/>
          <p:nvPr/>
        </p:nvSpPr>
        <p:spPr>
          <a:xfrm>
            <a:off x="4370508" y="5504246"/>
            <a:ext cx="2055371" cy="369332"/>
          </a:xfrm>
          <a:prstGeom prst="rect">
            <a:avLst/>
          </a:prstGeom>
          <a:noFill/>
        </p:spPr>
        <p:txBody>
          <a:bodyPr wrap="none" rtlCol="0">
            <a:spAutoFit/>
          </a:bodyPr>
          <a:lstStyle/>
          <a:p>
            <a:r>
              <a:rPr lang="pt-BR" dirty="0" smtClean="0"/>
              <a:t>Camada de Negócio</a:t>
            </a:r>
            <a:endParaRPr lang="pt-BR" dirty="0"/>
          </a:p>
        </p:txBody>
      </p:sp>
    </p:spTree>
    <p:extLst>
      <p:ext uri="{BB962C8B-B14F-4D97-AF65-F5344CB8AC3E}">
        <p14:creationId xmlns:p14="http://schemas.microsoft.com/office/powerpoint/2010/main" val="339592037"/>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Configurando </a:t>
            </a:r>
            <a:r>
              <a:rPr lang="pt-BR" dirty="0" err="1" smtClean="0"/>
              <a:t>Tomcat</a:t>
            </a:r>
            <a:r>
              <a:rPr lang="pt-BR" dirty="0" smtClean="0"/>
              <a:t>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90</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1772816"/>
            <a:ext cx="8079886" cy="4300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8113106"/>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Configurando </a:t>
            </a:r>
            <a:r>
              <a:rPr lang="pt-BR" dirty="0" err="1" smtClean="0"/>
              <a:t>Tomcat</a:t>
            </a:r>
            <a:r>
              <a:rPr lang="pt-BR" dirty="0" smtClean="0"/>
              <a:t>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91</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1870554"/>
            <a:ext cx="8073972" cy="4294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86972623"/>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Configurando </a:t>
            </a:r>
            <a:r>
              <a:rPr lang="pt-BR" dirty="0" err="1" smtClean="0"/>
              <a:t>Tomcat</a:t>
            </a:r>
            <a:r>
              <a:rPr lang="pt-BR" dirty="0" smtClean="0"/>
              <a:t>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92</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20" y="1844824"/>
            <a:ext cx="8079886" cy="42829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66967301"/>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Criando um projeto web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93</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20" y="1714710"/>
            <a:ext cx="8079886" cy="43065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98137491"/>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Criando um projeto web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94</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4292" y="1720623"/>
            <a:ext cx="8079886" cy="4300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75189101"/>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Criando um projeto web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95</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614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1792631"/>
            <a:ext cx="8079886" cy="4300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24750"/>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Criando um projeto web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96</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530" y="1844824"/>
            <a:ext cx="8079886" cy="43065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2723420"/>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Criando um projeto web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97</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819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530" y="1798546"/>
            <a:ext cx="8079886" cy="4294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0614022"/>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Criando um projeto web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98</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92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1726538"/>
            <a:ext cx="8079886" cy="4294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77225629"/>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p:cNvSpPr>
            <a:spLocks noGrp="1"/>
          </p:cNvSpPr>
          <p:nvPr>
            <p:ph type="title"/>
          </p:nvPr>
        </p:nvSpPr>
        <p:spPr/>
        <p:txBody>
          <a:bodyPr/>
          <a:lstStyle/>
          <a:p>
            <a:pPr algn="ctr"/>
            <a:r>
              <a:rPr lang="pt-BR" dirty="0" smtClean="0"/>
              <a:t>Criando um projeto web no eclipse</a:t>
            </a:r>
            <a:endParaRPr lang="pt-BR" dirty="0"/>
          </a:p>
        </p:txBody>
      </p:sp>
      <p:sp>
        <p:nvSpPr>
          <p:cNvPr id="7" name="CaixaDeTexto 6"/>
          <p:cNvSpPr txBox="1"/>
          <p:nvPr/>
        </p:nvSpPr>
        <p:spPr>
          <a:xfrm>
            <a:off x="8676456" y="6453336"/>
            <a:ext cx="256802" cy="261610"/>
          </a:xfrm>
          <a:prstGeom prst="rect">
            <a:avLst/>
          </a:prstGeom>
          <a:noFill/>
        </p:spPr>
        <p:txBody>
          <a:bodyPr wrap="none" rtlCol="0">
            <a:spAutoFit/>
          </a:bodyPr>
          <a:lstStyle/>
          <a:p>
            <a:fld id="{860AA905-F4E9-4D9D-B040-3759132319CE}" type="slidenum">
              <a:rPr lang="pt-BR" sz="1100" smtClean="0">
                <a:solidFill>
                  <a:schemeClr val="bg1">
                    <a:lumMod val="95000"/>
                  </a:schemeClr>
                </a:solidFill>
              </a:rPr>
              <a:t>99</a:t>
            </a:fld>
            <a:endParaRPr lang="pt-BR" sz="1100">
              <a:solidFill>
                <a:schemeClr val="bg1">
                  <a:lumMod val="95000"/>
                </a:schemeClr>
              </a:solidFill>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421778" y="5504246"/>
            <a:ext cx="773099" cy="649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aixaDeTexto 10"/>
          <p:cNvSpPr txBox="1"/>
          <p:nvPr/>
        </p:nvSpPr>
        <p:spPr>
          <a:xfrm rot="16200000">
            <a:off x="6098731" y="2394221"/>
            <a:ext cx="5373215" cy="584775"/>
          </a:xfrm>
          <a:prstGeom prst="rect">
            <a:avLst/>
          </a:prstGeom>
          <a:noFill/>
        </p:spPr>
        <p:txBody>
          <a:bodyPr wrap="square" rtlCol="0">
            <a:spAutoFit/>
          </a:bodyPr>
          <a:lstStyle/>
          <a:p>
            <a:pPr algn="ctr"/>
            <a:r>
              <a:rPr lang="pt-BR" sz="1600">
                <a:solidFill>
                  <a:schemeClr val="bg1"/>
                </a:solidFill>
              </a:rPr>
              <a:t>Centro Universitário do Triângulo </a:t>
            </a:r>
          </a:p>
          <a:p>
            <a:pPr algn="ctr"/>
            <a:r>
              <a:rPr lang="pt-BR" sz="1600">
                <a:solidFill>
                  <a:schemeClr val="bg1"/>
                </a:solidFill>
              </a:rPr>
              <a:t>Pós-Graduação Java </a:t>
            </a:r>
            <a:r>
              <a:rPr lang="pt-BR" sz="1600" err="1">
                <a:solidFill>
                  <a:schemeClr val="bg1"/>
                </a:solidFill>
              </a:rPr>
              <a:t>Unitri</a:t>
            </a:r>
            <a:endParaRPr lang="pt-BR" sz="1600">
              <a:solidFill>
                <a:schemeClr val="bg1"/>
              </a:solidFill>
            </a:endParaRPr>
          </a:p>
        </p:txBody>
      </p:sp>
      <p:sp>
        <p:nvSpPr>
          <p:cNvPr id="2" name="Espaço Reservado para Conteúdo 1"/>
          <p:cNvSpPr>
            <a:spLocks noGrp="1"/>
          </p:cNvSpPr>
          <p:nvPr>
            <p:ph idx="1"/>
          </p:nvPr>
        </p:nvSpPr>
        <p:spPr/>
        <p:txBody>
          <a:bodyPr/>
          <a:lstStyle/>
          <a:p>
            <a:endParaRPr lang="pt-BR"/>
          </a:p>
        </p:txBody>
      </p:sp>
      <p:pic>
        <p:nvPicPr>
          <p:cNvPr id="1024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20" y="1792631"/>
            <a:ext cx="8079886" cy="4300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79220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ência">
  <a:themeElements>
    <a:clrScheme name="UFU - Pós-Graduação Ciência da Computação">
      <a:dk1>
        <a:sysClr val="windowText" lastClr="000000"/>
      </a:dk1>
      <a:lt1>
        <a:sysClr val="window" lastClr="FFFFFF"/>
      </a:lt1>
      <a:dk2>
        <a:srgbClr val="242852"/>
      </a:dk2>
      <a:lt2>
        <a:srgbClr val="ACCBF9"/>
      </a:lt2>
      <a:accent1>
        <a:srgbClr val="FFFFFF"/>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Escritório">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ência">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6722</TotalTime>
  <Words>3556</Words>
  <Application>Microsoft Office PowerPoint</Application>
  <PresentationFormat>Apresentação na tela (4:3)</PresentationFormat>
  <Paragraphs>876</Paragraphs>
  <Slides>102</Slides>
  <Notes>15</Notes>
  <HiddenSlides>0</HiddenSlides>
  <MMClips>0</MMClips>
  <ScaleCrop>false</ScaleCrop>
  <HeadingPairs>
    <vt:vector size="4" baseType="variant">
      <vt:variant>
        <vt:lpstr>Tema</vt:lpstr>
      </vt:variant>
      <vt:variant>
        <vt:i4>1</vt:i4>
      </vt:variant>
      <vt:variant>
        <vt:lpstr>Títulos de slides</vt:lpstr>
      </vt:variant>
      <vt:variant>
        <vt:i4>102</vt:i4>
      </vt:variant>
    </vt:vector>
  </HeadingPairs>
  <TitlesOfParts>
    <vt:vector size="103" baseType="lpstr">
      <vt:lpstr>Adjacência</vt:lpstr>
      <vt:lpstr>Programação Web com Servelets, JSP e JSTL</vt:lpstr>
      <vt:lpstr>Objetivo</vt:lpstr>
      <vt:lpstr>Agenda de Hoje</vt:lpstr>
      <vt:lpstr>Arquitetura em Aplicações Cliente/Servidor</vt:lpstr>
      <vt:lpstr>Arquitetura em Aplicações Cliente/Servidor</vt:lpstr>
      <vt:lpstr>Arquitetura em Aplicações Cliente/Servidor</vt:lpstr>
      <vt:lpstr>Arquitetura em Aplicações Cliente/Servidor</vt:lpstr>
      <vt:lpstr>Arquitetura em Aplicações Cliente/Servidor</vt:lpstr>
      <vt:lpstr>Arquitetura Web</vt:lpstr>
      <vt:lpstr>Arquitetura em Aplicações Cliente/Servidor</vt:lpstr>
      <vt:lpstr>Arquitetura em Aplicações Cliente/Servidor</vt:lpstr>
      <vt:lpstr>Arquitetura Web</vt:lpstr>
      <vt:lpstr>Arquitetura em Aplicações Cliente/Servidor</vt:lpstr>
      <vt:lpstr>Tecnologias de Aplicações WEB</vt:lpstr>
      <vt:lpstr>HTML</vt:lpstr>
      <vt:lpstr>HTML</vt:lpstr>
      <vt:lpstr>HTML</vt:lpstr>
      <vt:lpstr>HTML</vt:lpstr>
      <vt:lpstr>HTML</vt:lpstr>
      <vt:lpstr>HTML</vt:lpstr>
      <vt:lpstr>HTML</vt:lpstr>
      <vt:lpstr>HTML</vt:lpstr>
      <vt:lpstr>HTML</vt:lpstr>
      <vt:lpstr>HTML</vt:lpstr>
      <vt:lpstr>HTML</vt:lpstr>
      <vt:lpstr>HTML</vt:lpstr>
      <vt:lpstr>HTML</vt:lpstr>
      <vt:lpstr>HTML</vt:lpstr>
      <vt:lpstr>HTML</vt:lpstr>
      <vt:lpstr>HTML</vt:lpstr>
      <vt:lpstr>Exercício</vt:lpstr>
      <vt:lpstr>CSS</vt:lpstr>
      <vt:lpstr>CSS</vt:lpstr>
      <vt:lpstr>CSS</vt:lpstr>
      <vt:lpstr>CSS</vt:lpstr>
      <vt:lpstr>CSS</vt:lpstr>
      <vt:lpstr>CSS</vt:lpstr>
      <vt:lpstr>CSS</vt:lpstr>
      <vt:lpstr>CSS</vt:lpstr>
      <vt:lpstr>CSS</vt:lpstr>
      <vt:lpstr>CSS</vt:lpstr>
      <vt:lpstr>CSS</vt:lpstr>
      <vt:lpstr>Inspessão de Elementos</vt:lpstr>
      <vt:lpstr>Inspeção de Elementos</vt:lpstr>
      <vt:lpstr>JavaScript</vt:lpstr>
      <vt:lpstr>JavaScript</vt:lpstr>
      <vt:lpstr>JavaScript</vt:lpstr>
      <vt:lpstr>JavaScript</vt:lpstr>
      <vt:lpstr>JavaScript</vt:lpstr>
      <vt:lpstr>JavaScript</vt:lpstr>
      <vt:lpstr>JavaScript</vt:lpstr>
      <vt:lpstr>JavaScript</vt:lpstr>
      <vt:lpstr>JavaScript</vt:lpstr>
      <vt:lpstr>JavaScript</vt:lpstr>
      <vt:lpstr>JavaScript</vt:lpstr>
      <vt:lpstr>JavaScript</vt:lpstr>
      <vt:lpstr>Exercício</vt:lpstr>
      <vt:lpstr>Tecnologias de Aplicações WEB</vt:lpstr>
      <vt:lpstr>Tecnologias de Aplicações WEB</vt:lpstr>
      <vt:lpstr>Tecnologias de Aplicações WEB</vt:lpstr>
      <vt:lpstr>Tecnologias de Aplicações WEB</vt:lpstr>
      <vt:lpstr>O que o servidor faz?</vt:lpstr>
      <vt:lpstr>O que o cliente faz?</vt:lpstr>
      <vt:lpstr>O que é o protocolo HTTP?</vt:lpstr>
      <vt:lpstr>Principais elementos do fluxo</vt:lpstr>
      <vt:lpstr>Principais elementos do fluxo</vt:lpstr>
      <vt:lpstr>Conteúdo da solicitação</vt:lpstr>
      <vt:lpstr>Posso enviar dados com GET?</vt:lpstr>
      <vt:lpstr>Posso enviar dados com GET?</vt:lpstr>
      <vt:lpstr>Mensagens HTTP</vt:lpstr>
      <vt:lpstr>Mensagens HTTP</vt:lpstr>
      <vt:lpstr>Anatomia de uma Solicitação HTTP GET</vt:lpstr>
      <vt:lpstr>Anatomia de uma Solicitação HTTP POST</vt:lpstr>
      <vt:lpstr>Resposta HTTP</vt:lpstr>
      <vt:lpstr>Anatomia de uma resposta HTTP</vt:lpstr>
      <vt:lpstr>Códigos de status mais comuns</vt:lpstr>
      <vt:lpstr>TOMCAT</vt:lpstr>
      <vt:lpstr>Apache Tomcat</vt:lpstr>
      <vt:lpstr>Instalando o Tomcat</vt:lpstr>
      <vt:lpstr>Configurando o Tomcat</vt:lpstr>
      <vt:lpstr>Configurando o Tomcat</vt:lpstr>
      <vt:lpstr>Diretórios do Tomcat</vt:lpstr>
      <vt:lpstr>Testando o Tomcat</vt:lpstr>
      <vt:lpstr>Configurações do Tomcat</vt:lpstr>
      <vt:lpstr>Tomcat Manager</vt:lpstr>
      <vt:lpstr>Configurações para acessar o Tomcat Manager</vt:lpstr>
      <vt:lpstr>Aplicação web</vt:lpstr>
      <vt:lpstr>Configurando Tomcat no Eclipse</vt:lpstr>
      <vt:lpstr>Configurando Tomcat no Eclipse</vt:lpstr>
      <vt:lpstr>Configurando Tomcat no Eclipse</vt:lpstr>
      <vt:lpstr>Configurando Tomcat no Eclipse</vt:lpstr>
      <vt:lpstr>Configurando Tomcat no Eclipse</vt:lpstr>
      <vt:lpstr>Criando um projeto web no eclipse</vt:lpstr>
      <vt:lpstr>Criando um projeto web no eclipse</vt:lpstr>
      <vt:lpstr>Criando um projeto web no eclipse</vt:lpstr>
      <vt:lpstr>Criando um projeto web no eclipse</vt:lpstr>
      <vt:lpstr>Criando um projeto web no eclipse</vt:lpstr>
      <vt:lpstr>Criando um projeto web no eclipse</vt:lpstr>
      <vt:lpstr>Criando um projeto web no eclipse</vt:lpstr>
      <vt:lpstr>Criando um projeto web no eclipse</vt:lpstr>
      <vt:lpstr>Exercício</vt:lpstr>
      <vt:lpstr>Apresentação do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Rafael</dc:creator>
  <cp:lastModifiedBy>MaryS2Rafa</cp:lastModifiedBy>
  <cp:revision>236</cp:revision>
  <dcterms:created xsi:type="dcterms:W3CDTF">2014-08-27T20:37:40Z</dcterms:created>
  <dcterms:modified xsi:type="dcterms:W3CDTF">2017-10-09T23:19:14Z</dcterms:modified>
</cp:coreProperties>
</file>